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5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1" r:id="rId1"/>
    <p:sldMasterId id="2147483673" r:id="rId2"/>
  </p:sldMasterIdLst>
  <p:notesMasterIdLst>
    <p:notesMasterId r:id="rId60"/>
  </p:notesMasterIdLst>
  <p:handoutMasterIdLst>
    <p:handoutMasterId r:id="rId61"/>
  </p:handoutMasterIdLst>
  <p:sldIdLst>
    <p:sldId id="297" r:id="rId3"/>
    <p:sldId id="257" r:id="rId4"/>
    <p:sldId id="290" r:id="rId5"/>
    <p:sldId id="291" r:id="rId6"/>
    <p:sldId id="292" r:id="rId7"/>
    <p:sldId id="293" r:id="rId8"/>
    <p:sldId id="294" r:id="rId9"/>
    <p:sldId id="331" r:id="rId10"/>
    <p:sldId id="296" r:id="rId11"/>
    <p:sldId id="340" r:id="rId12"/>
    <p:sldId id="298" r:id="rId13"/>
    <p:sldId id="327" r:id="rId14"/>
    <p:sldId id="328" r:id="rId15"/>
    <p:sldId id="329" r:id="rId16"/>
    <p:sldId id="330" r:id="rId17"/>
    <p:sldId id="332" r:id="rId18"/>
    <p:sldId id="336" r:id="rId19"/>
    <p:sldId id="333" r:id="rId20"/>
    <p:sldId id="334" r:id="rId21"/>
    <p:sldId id="335" r:id="rId22"/>
    <p:sldId id="337" r:id="rId23"/>
    <p:sldId id="356" r:id="rId24"/>
    <p:sldId id="357" r:id="rId25"/>
    <p:sldId id="353" r:id="rId26"/>
    <p:sldId id="341" r:id="rId27"/>
    <p:sldId id="355" r:id="rId28"/>
    <p:sldId id="343" r:id="rId29"/>
    <p:sldId id="344" r:id="rId30"/>
    <p:sldId id="345" r:id="rId31"/>
    <p:sldId id="347" r:id="rId32"/>
    <p:sldId id="348" r:id="rId33"/>
    <p:sldId id="354" r:id="rId34"/>
    <p:sldId id="358" r:id="rId35"/>
    <p:sldId id="350" r:id="rId36"/>
    <p:sldId id="351" r:id="rId37"/>
    <p:sldId id="352" r:id="rId38"/>
    <p:sldId id="300" r:id="rId39"/>
    <p:sldId id="301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03" r:id="rId51"/>
    <p:sldId id="304" r:id="rId52"/>
    <p:sldId id="305" r:id="rId53"/>
    <p:sldId id="306" r:id="rId54"/>
    <p:sldId id="307" r:id="rId55"/>
    <p:sldId id="308" r:id="rId56"/>
    <p:sldId id="311" r:id="rId57"/>
    <p:sldId id="312" r:id="rId58"/>
    <p:sldId id="359" r:id="rId59"/>
  </p:sldIdLst>
  <p:sldSz cx="9105900" cy="6832600"/>
  <p:notesSz cx="6997700" cy="91948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147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294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441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588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5735" algn="l" defTabSz="914294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2882" algn="l" defTabSz="914294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030" algn="l" defTabSz="914294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178" algn="l" defTabSz="914294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28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9FFF5"/>
    <a:srgbClr val="00FF00"/>
    <a:srgbClr val="FF0000"/>
    <a:srgbClr val="FFFF00"/>
    <a:srgbClr val="FF00FF"/>
    <a:srgbClr val="00FFFF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32"/>
    <p:restoredTop sz="83832" autoAdjust="0"/>
  </p:normalViewPr>
  <p:slideViewPr>
    <p:cSldViewPr>
      <p:cViewPr varScale="1">
        <p:scale>
          <a:sx n="75" d="100"/>
          <a:sy n="75" d="100"/>
        </p:scale>
        <p:origin x="1096" y="176"/>
      </p:cViewPr>
      <p:guideLst>
        <p:guide orient="horz" pos="2152"/>
        <p:guide pos="28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5" d="100"/>
          <a:sy n="95" d="100"/>
        </p:scale>
        <p:origin x="-2820" y="-102"/>
      </p:cViewPr>
      <p:guideLst>
        <p:guide orient="horz" pos="2896"/>
        <p:guide pos="22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437CD8-5BCE-42D0-B93B-C162D12B098D}" type="doc">
      <dgm:prSet loTypeId="urn:microsoft.com/office/officeart/2005/8/layout/chart3" loCatId="relationship" qsTypeId="urn:microsoft.com/office/officeart/2005/8/quickstyle/3d2#1" qsCatId="3D" csTypeId="urn:microsoft.com/office/officeart/2005/8/colors/colorful5" csCatId="colorful" phldr="1"/>
      <dgm:spPr/>
    </dgm:pt>
    <dgm:pt modelId="{4051ADED-A99E-47D4-8D21-778672D18315}">
      <dgm:prSet phldrT="[Text]"/>
      <dgm:spPr>
        <a:xfrm>
          <a:off x="2082178" y="71445"/>
          <a:ext cx="5275927" cy="5001326"/>
        </a:xfrm>
        <a:prstGeom prst="pie">
          <a:avLst>
            <a:gd name="adj1" fmla="val 16200000"/>
            <a:gd name="adj2" fmla="val 19285716"/>
          </a:avLst>
        </a:prstGeom>
        <a:solidFill>
          <a:srgbClr val="A04DA3">
            <a:lumMod val="75000"/>
          </a:srgb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>
            <a:buNone/>
          </a:pPr>
          <a:r>
            <a:rPr lang="en-US" b="1" dirty="0">
              <a:solidFill>
                <a:sysClr val="window" lastClr="FFFFFF"/>
              </a:solidFill>
              <a:latin typeface="Georgia"/>
              <a:ea typeface="+mn-ea"/>
              <a:cs typeface="+mn-cs"/>
            </a:rPr>
            <a:t>Requirements Engineering</a:t>
          </a:r>
        </a:p>
        <a:p>
          <a:pPr>
            <a:buNone/>
          </a:pPr>
          <a:r>
            <a:rPr lang="en-US" b="1" dirty="0">
              <a:solidFill>
                <a:sysClr val="window" lastClr="FFFFFF"/>
              </a:solidFill>
              <a:latin typeface="Georgia"/>
              <a:ea typeface="+mn-ea"/>
              <a:cs typeface="+mn-cs"/>
            </a:rPr>
            <a:t>&amp; Business Analysis </a:t>
          </a:r>
        </a:p>
      </dgm:t>
    </dgm:pt>
    <dgm:pt modelId="{14D04C3F-5B24-40D1-B40C-8D18261ECDFD}" type="parTrans" cxnId="{D10B6DC1-C45E-4A88-A74C-D58BEB8F5C4F}">
      <dgm:prSet/>
      <dgm:spPr/>
      <dgm:t>
        <a:bodyPr/>
        <a:lstStyle/>
        <a:p>
          <a:endParaRPr lang="en-US"/>
        </a:p>
      </dgm:t>
    </dgm:pt>
    <dgm:pt modelId="{35070DE4-92F0-45BB-9A82-9B0B28FC1566}" type="sibTrans" cxnId="{D10B6DC1-C45E-4A88-A74C-D58BEB8F5C4F}">
      <dgm:prSet/>
      <dgm:spPr/>
      <dgm:t>
        <a:bodyPr/>
        <a:lstStyle/>
        <a:p>
          <a:endParaRPr lang="en-US"/>
        </a:p>
      </dgm:t>
    </dgm:pt>
    <dgm:pt modelId="{E398BEC1-C921-4B9D-8A1C-4D5A42B7A397}">
      <dgm:prSet phldrT="[Text]"/>
      <dgm:spPr>
        <a:xfrm>
          <a:off x="1981526" y="373453"/>
          <a:ext cx="5275927" cy="5001326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rgbClr val="8B5D3D">
                <a:hueOff val="1789819"/>
                <a:satOff val="-241"/>
                <a:lumOff val="2386"/>
                <a:alphaOff val="0"/>
                <a:tint val="43000"/>
                <a:satMod val="165000"/>
              </a:srgbClr>
            </a:gs>
            <a:gs pos="55000">
              <a:srgbClr val="8B5D3D">
                <a:hueOff val="1789819"/>
                <a:satOff val="-241"/>
                <a:lumOff val="2386"/>
                <a:alphaOff val="0"/>
                <a:tint val="83000"/>
                <a:satMod val="155000"/>
              </a:srgbClr>
            </a:gs>
            <a:gs pos="100000">
              <a:srgbClr val="8B5D3D">
                <a:hueOff val="1789819"/>
                <a:satOff val="-241"/>
                <a:lumOff val="2386"/>
                <a:alphaOff val="0"/>
                <a:shade val="85000"/>
              </a:srgb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>
            <a:buNone/>
          </a:pPr>
          <a:r>
            <a:rPr lang="en-US" b="1" dirty="0">
              <a:solidFill>
                <a:sysClr val="window" lastClr="FFFFFF"/>
              </a:solidFill>
              <a:latin typeface="Georgia"/>
              <a:ea typeface="+mn-ea"/>
              <a:cs typeface="+mn-cs"/>
            </a:rPr>
            <a:t>Planning, Cost Estimation, Project Management</a:t>
          </a:r>
        </a:p>
      </dgm:t>
    </dgm:pt>
    <dgm:pt modelId="{9720ECC0-DAAE-403B-8C20-F520FF8E098C}" type="parTrans" cxnId="{C5B82171-8728-4FAA-8E5B-CC5824E59A26}">
      <dgm:prSet/>
      <dgm:spPr/>
      <dgm:t>
        <a:bodyPr/>
        <a:lstStyle/>
        <a:p>
          <a:endParaRPr lang="en-US"/>
        </a:p>
      </dgm:t>
    </dgm:pt>
    <dgm:pt modelId="{24E14212-D078-415E-BFF8-AAA3D9B0B648}" type="sibTrans" cxnId="{C5B82171-8728-4FAA-8E5B-CC5824E59A26}">
      <dgm:prSet/>
      <dgm:spPr/>
      <dgm:t>
        <a:bodyPr/>
        <a:lstStyle/>
        <a:p>
          <a:endParaRPr lang="en-US"/>
        </a:p>
      </dgm:t>
    </dgm:pt>
    <dgm:pt modelId="{54DECDC6-212B-4516-964A-DFD992BE66E4}">
      <dgm:prSet phldrT="[Text]"/>
      <dgm:spPr>
        <a:xfrm>
          <a:off x="1981526" y="373453"/>
          <a:ext cx="5275927" cy="5001326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rgbClr val="8B5D3D">
                <a:hueOff val="3579639"/>
                <a:satOff val="-481"/>
                <a:lumOff val="4771"/>
                <a:alphaOff val="0"/>
                <a:tint val="43000"/>
                <a:satMod val="165000"/>
              </a:srgbClr>
            </a:gs>
            <a:gs pos="55000">
              <a:srgbClr val="8B5D3D">
                <a:hueOff val="3579639"/>
                <a:satOff val="-481"/>
                <a:lumOff val="4771"/>
                <a:alphaOff val="0"/>
                <a:tint val="83000"/>
                <a:satMod val="155000"/>
              </a:srgbClr>
            </a:gs>
            <a:gs pos="100000">
              <a:srgbClr val="8B5D3D">
                <a:hueOff val="3579639"/>
                <a:satOff val="-481"/>
                <a:lumOff val="4771"/>
                <a:alphaOff val="0"/>
                <a:shade val="85000"/>
              </a:srgb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>
            <a:buNone/>
          </a:pPr>
          <a:r>
            <a:rPr lang="en-US" b="1" dirty="0">
              <a:solidFill>
                <a:sysClr val="window" lastClr="FFFFFF"/>
              </a:solidFill>
              <a:latin typeface="Georgia"/>
              <a:ea typeface="+mn-ea"/>
              <a:cs typeface="+mn-cs"/>
            </a:rPr>
            <a:t>Test &amp;Verification </a:t>
          </a:r>
        </a:p>
      </dgm:t>
    </dgm:pt>
    <dgm:pt modelId="{BAE109D1-7E04-40B5-9F64-491E1B74D16F}" type="parTrans" cxnId="{18AEC12E-22A5-4BC4-A9F1-AD748DC0B421}">
      <dgm:prSet/>
      <dgm:spPr/>
      <dgm:t>
        <a:bodyPr/>
        <a:lstStyle/>
        <a:p>
          <a:endParaRPr lang="en-US"/>
        </a:p>
      </dgm:t>
    </dgm:pt>
    <dgm:pt modelId="{0BDBEA80-707E-49D7-96F1-C0D6E55636D8}" type="sibTrans" cxnId="{18AEC12E-22A5-4BC4-A9F1-AD748DC0B421}">
      <dgm:prSet/>
      <dgm:spPr/>
      <dgm:t>
        <a:bodyPr/>
        <a:lstStyle/>
        <a:p>
          <a:endParaRPr lang="en-US"/>
        </a:p>
      </dgm:t>
    </dgm:pt>
    <dgm:pt modelId="{A4751C78-DC64-4AF1-A24C-910FE109B084}">
      <dgm:prSet phldrT="[Text]"/>
      <dgm:spPr>
        <a:xfrm>
          <a:off x="1981526" y="373453"/>
          <a:ext cx="5275927" cy="5001326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rgbClr val="8B5D3D">
                <a:hueOff val="5369458"/>
                <a:satOff val="-722"/>
                <a:lumOff val="7157"/>
                <a:alphaOff val="0"/>
                <a:tint val="43000"/>
                <a:satMod val="165000"/>
              </a:srgbClr>
            </a:gs>
            <a:gs pos="55000">
              <a:srgbClr val="8B5D3D">
                <a:hueOff val="5369458"/>
                <a:satOff val="-722"/>
                <a:lumOff val="7157"/>
                <a:alphaOff val="0"/>
                <a:tint val="83000"/>
                <a:satMod val="155000"/>
              </a:srgbClr>
            </a:gs>
            <a:gs pos="100000">
              <a:srgbClr val="8B5D3D">
                <a:hueOff val="5369458"/>
                <a:satOff val="-722"/>
                <a:lumOff val="7157"/>
                <a:alphaOff val="0"/>
                <a:shade val="85000"/>
              </a:srgb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>
            <a:buNone/>
          </a:pPr>
          <a:r>
            <a:rPr lang="en-US" b="1" dirty="0">
              <a:solidFill>
                <a:sysClr val="window" lastClr="FFFFFF"/>
              </a:solidFill>
              <a:latin typeface="Georgia"/>
              <a:ea typeface="+mn-ea"/>
              <a:cs typeface="+mn-cs"/>
            </a:rPr>
            <a:t>Design Patterns &amp;</a:t>
          </a:r>
        </a:p>
        <a:p>
          <a:pPr>
            <a:buNone/>
          </a:pPr>
          <a:r>
            <a:rPr lang="en-US" b="1" dirty="0">
              <a:solidFill>
                <a:sysClr val="window" lastClr="FFFFFF"/>
              </a:solidFill>
              <a:latin typeface="Georgia"/>
              <a:ea typeface="+mn-ea"/>
              <a:cs typeface="+mn-cs"/>
            </a:rPr>
            <a:t>Architecture Design</a:t>
          </a:r>
        </a:p>
      </dgm:t>
    </dgm:pt>
    <dgm:pt modelId="{643AB4F9-FF68-4953-922E-9CC344D318AD}" type="parTrans" cxnId="{6585553F-6102-4ACE-9887-E4F4792B57F5}">
      <dgm:prSet/>
      <dgm:spPr/>
      <dgm:t>
        <a:bodyPr/>
        <a:lstStyle/>
        <a:p>
          <a:endParaRPr lang="en-US"/>
        </a:p>
      </dgm:t>
    </dgm:pt>
    <dgm:pt modelId="{56500B13-8AF6-400C-996A-DC7EB26F7404}" type="sibTrans" cxnId="{6585553F-6102-4ACE-9887-E4F4792B57F5}">
      <dgm:prSet/>
      <dgm:spPr/>
      <dgm:t>
        <a:bodyPr/>
        <a:lstStyle/>
        <a:p>
          <a:endParaRPr lang="en-US"/>
        </a:p>
      </dgm:t>
    </dgm:pt>
    <dgm:pt modelId="{77C55EC7-FF8F-4548-B81C-327619C107B7}">
      <dgm:prSet phldrT="[Text]"/>
      <dgm:spPr>
        <a:xfrm>
          <a:off x="1981526" y="373453"/>
          <a:ext cx="5275927" cy="5001326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rgbClr val="8B5D3D">
                <a:hueOff val="7159277"/>
                <a:satOff val="-963"/>
                <a:lumOff val="9542"/>
                <a:alphaOff val="0"/>
                <a:tint val="43000"/>
                <a:satMod val="165000"/>
              </a:srgbClr>
            </a:gs>
            <a:gs pos="55000">
              <a:srgbClr val="8B5D3D">
                <a:hueOff val="7159277"/>
                <a:satOff val="-963"/>
                <a:lumOff val="9542"/>
                <a:alphaOff val="0"/>
                <a:tint val="83000"/>
                <a:satMod val="155000"/>
              </a:srgbClr>
            </a:gs>
            <a:gs pos="100000">
              <a:srgbClr val="8B5D3D">
                <a:hueOff val="7159277"/>
                <a:satOff val="-963"/>
                <a:lumOff val="9542"/>
                <a:alphaOff val="0"/>
                <a:shade val="85000"/>
              </a:srgb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>
            <a:buNone/>
          </a:pPr>
          <a:r>
            <a:rPr lang="en-US" b="1" dirty="0">
              <a:solidFill>
                <a:sysClr val="window" lastClr="FFFFFF"/>
              </a:solidFill>
              <a:latin typeface="Georgia"/>
              <a:ea typeface="+mn-ea"/>
              <a:cs typeface="+mn-cs"/>
            </a:rPr>
            <a:t>Languages, Compilers, Repositories</a:t>
          </a:r>
        </a:p>
      </dgm:t>
    </dgm:pt>
    <dgm:pt modelId="{D799225F-F23B-4FB1-991B-7B2E6BCB3EE8}" type="parTrans" cxnId="{45A59D74-B083-4D0D-9488-991B544AC379}">
      <dgm:prSet/>
      <dgm:spPr/>
      <dgm:t>
        <a:bodyPr/>
        <a:lstStyle/>
        <a:p>
          <a:endParaRPr lang="en-US"/>
        </a:p>
      </dgm:t>
    </dgm:pt>
    <dgm:pt modelId="{DA66CEAD-A9E8-4222-BC5A-722DCC4A99DD}" type="sibTrans" cxnId="{45A59D74-B083-4D0D-9488-991B544AC379}">
      <dgm:prSet/>
      <dgm:spPr/>
      <dgm:t>
        <a:bodyPr/>
        <a:lstStyle/>
        <a:p>
          <a:endParaRPr lang="en-US"/>
        </a:p>
      </dgm:t>
    </dgm:pt>
    <dgm:pt modelId="{605B545F-C6B2-4245-B47D-785A8A86F7B6}">
      <dgm:prSet phldrT="[Text]"/>
      <dgm:spPr>
        <a:xfrm>
          <a:off x="1994879" y="333300"/>
          <a:ext cx="5275927" cy="5001326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rgbClr val="8B5D3D">
                <a:hueOff val="8949097"/>
                <a:satOff val="-1203"/>
                <a:lumOff val="11928"/>
                <a:alphaOff val="0"/>
                <a:tint val="43000"/>
                <a:satMod val="165000"/>
              </a:srgbClr>
            </a:gs>
            <a:gs pos="55000">
              <a:srgbClr val="8B5D3D">
                <a:hueOff val="8949097"/>
                <a:satOff val="-1203"/>
                <a:lumOff val="11928"/>
                <a:alphaOff val="0"/>
                <a:tint val="83000"/>
                <a:satMod val="155000"/>
              </a:srgbClr>
            </a:gs>
            <a:gs pos="100000">
              <a:srgbClr val="8B5D3D">
                <a:hueOff val="8949097"/>
                <a:satOff val="-1203"/>
                <a:lumOff val="11928"/>
                <a:alphaOff val="0"/>
                <a:shade val="85000"/>
              </a:srgb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>
            <a:buNone/>
          </a:pPr>
          <a:r>
            <a:rPr lang="en-US" b="1" dirty="0">
              <a:solidFill>
                <a:sysClr val="window" lastClr="FFFFFF"/>
              </a:solidFill>
              <a:latin typeface="Georgia"/>
              <a:ea typeface="+mn-ea"/>
              <a:cs typeface="+mn-cs"/>
            </a:rPr>
            <a:t>Methodologies &amp; Process </a:t>
          </a:r>
        </a:p>
      </dgm:t>
    </dgm:pt>
    <dgm:pt modelId="{99B151AE-A884-4BA9-9B9E-372E6AD768F9}" type="parTrans" cxnId="{76028EBC-4F26-4C8D-8520-1F1DAA8CEBED}">
      <dgm:prSet/>
      <dgm:spPr/>
      <dgm:t>
        <a:bodyPr/>
        <a:lstStyle/>
        <a:p>
          <a:endParaRPr lang="en-US"/>
        </a:p>
      </dgm:t>
    </dgm:pt>
    <dgm:pt modelId="{B2B43400-2B16-46C8-B3E9-6FFBF9D3AF1F}" type="sibTrans" cxnId="{76028EBC-4F26-4C8D-8520-1F1DAA8CEBED}">
      <dgm:prSet/>
      <dgm:spPr/>
      <dgm:t>
        <a:bodyPr/>
        <a:lstStyle/>
        <a:p>
          <a:endParaRPr lang="en-US"/>
        </a:p>
      </dgm:t>
    </dgm:pt>
    <dgm:pt modelId="{5C1ECE57-A532-432E-BD1C-25BF067A0AE3}">
      <dgm:prSet phldrT="[Text]"/>
      <dgm:spPr>
        <a:xfrm>
          <a:off x="1981526" y="373453"/>
          <a:ext cx="5275927" cy="5001326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rgbClr val="8B5D3D">
                <a:hueOff val="10738916"/>
                <a:satOff val="-1444"/>
                <a:lumOff val="14313"/>
                <a:alphaOff val="0"/>
                <a:tint val="43000"/>
                <a:satMod val="165000"/>
              </a:srgbClr>
            </a:gs>
            <a:gs pos="55000">
              <a:srgbClr val="8B5D3D">
                <a:hueOff val="10738916"/>
                <a:satOff val="-1444"/>
                <a:lumOff val="14313"/>
                <a:alphaOff val="0"/>
                <a:tint val="83000"/>
                <a:satMod val="155000"/>
              </a:srgbClr>
            </a:gs>
            <a:gs pos="100000">
              <a:srgbClr val="8B5D3D">
                <a:hueOff val="10738916"/>
                <a:satOff val="-1444"/>
                <a:lumOff val="14313"/>
                <a:alphaOff val="0"/>
                <a:shade val="85000"/>
              </a:srgb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>
            <a:buNone/>
          </a:pPr>
          <a:r>
            <a:rPr lang="en-US" b="1" dirty="0">
              <a:solidFill>
                <a:sysClr val="window" lastClr="FFFFFF"/>
              </a:solidFill>
              <a:latin typeface="Georgia"/>
              <a:ea typeface="+mn-ea"/>
              <a:cs typeface="+mn-cs"/>
            </a:rPr>
            <a:t>Program Analysis, Comprehension, Reverse Engineering </a:t>
          </a:r>
        </a:p>
      </dgm:t>
    </dgm:pt>
    <dgm:pt modelId="{EEEFBB8E-B55B-46BF-BCDE-6D69AF5E4321}" type="parTrans" cxnId="{5DAEE792-AAF2-4145-A403-61C4780B9FA8}">
      <dgm:prSet/>
      <dgm:spPr/>
      <dgm:t>
        <a:bodyPr/>
        <a:lstStyle/>
        <a:p>
          <a:endParaRPr lang="en-US"/>
        </a:p>
      </dgm:t>
    </dgm:pt>
    <dgm:pt modelId="{882327CF-513D-4CA4-9989-F51AD706D6C0}" type="sibTrans" cxnId="{5DAEE792-AAF2-4145-A403-61C4780B9FA8}">
      <dgm:prSet/>
      <dgm:spPr/>
      <dgm:t>
        <a:bodyPr/>
        <a:lstStyle/>
        <a:p>
          <a:endParaRPr lang="en-US"/>
        </a:p>
      </dgm:t>
    </dgm:pt>
    <dgm:pt modelId="{14E7B3E8-C3DE-48B5-A00B-947039A310B3}" type="pres">
      <dgm:prSet presAssocID="{74437CD8-5BCE-42D0-B93B-C162D12B098D}" presName="compositeShape" presStyleCnt="0">
        <dgm:presLayoutVars>
          <dgm:chMax val="7"/>
          <dgm:dir/>
          <dgm:resizeHandles val="exact"/>
        </dgm:presLayoutVars>
      </dgm:prSet>
      <dgm:spPr/>
    </dgm:pt>
    <dgm:pt modelId="{683A08BC-F8D4-4FDC-A129-B527938670E8}" type="pres">
      <dgm:prSet presAssocID="{74437CD8-5BCE-42D0-B93B-C162D12B098D}" presName="wedge1" presStyleLbl="node1" presStyleIdx="0" presStyleCnt="7" custScaleX="114183" custScaleY="108240" custLinFactNeighborX="-405" custLinFactNeighborY="-1179"/>
      <dgm:spPr/>
    </dgm:pt>
    <dgm:pt modelId="{22829961-3162-4FC7-AC90-DA751C0F528F}" type="pres">
      <dgm:prSet presAssocID="{74437CD8-5BCE-42D0-B93B-C162D12B098D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3106828-3189-43CD-9169-C1D67D458827}" type="pres">
      <dgm:prSet presAssocID="{74437CD8-5BCE-42D0-B93B-C162D12B098D}" presName="wedge2" presStyleLbl="node1" presStyleIdx="1" presStyleCnt="7" custScaleX="114183" custScaleY="108240"/>
      <dgm:spPr/>
    </dgm:pt>
    <dgm:pt modelId="{A7DE5904-8F18-4E2F-A98B-8450CF11BF53}" type="pres">
      <dgm:prSet presAssocID="{74437CD8-5BCE-42D0-B93B-C162D12B098D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3155BB6D-6E78-4CF7-A1B2-40DD56FAAC92}" type="pres">
      <dgm:prSet presAssocID="{74437CD8-5BCE-42D0-B93B-C162D12B098D}" presName="wedge3" presStyleLbl="node1" presStyleIdx="2" presStyleCnt="7" custScaleX="114183" custScaleY="108240"/>
      <dgm:spPr/>
    </dgm:pt>
    <dgm:pt modelId="{34335661-10CB-4E95-8075-BC37D3DDA916}" type="pres">
      <dgm:prSet presAssocID="{74437CD8-5BCE-42D0-B93B-C162D12B098D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41AED1F8-13A5-4B5A-988C-444CE0FCAA9C}" type="pres">
      <dgm:prSet presAssocID="{74437CD8-5BCE-42D0-B93B-C162D12B098D}" presName="wedge4" presStyleLbl="node1" presStyleIdx="3" presStyleCnt="7" custScaleX="114183" custScaleY="108240"/>
      <dgm:spPr/>
    </dgm:pt>
    <dgm:pt modelId="{3219FB2D-FD28-42C6-8332-09B2F84E72E0}" type="pres">
      <dgm:prSet presAssocID="{74437CD8-5BCE-42D0-B93B-C162D12B098D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A44C75E6-B4D9-47FF-9030-49B8ABA77BF3}" type="pres">
      <dgm:prSet presAssocID="{74437CD8-5BCE-42D0-B93B-C162D12B098D}" presName="wedge5" presStyleLbl="node1" presStyleIdx="4" presStyleCnt="7" custScaleX="114183" custScaleY="108240"/>
      <dgm:spPr/>
    </dgm:pt>
    <dgm:pt modelId="{0A3E27A3-A547-42F9-B3F6-1183744B8339}" type="pres">
      <dgm:prSet presAssocID="{74437CD8-5BCE-42D0-B93B-C162D12B098D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E7F3630E-EAD9-45C7-8740-3B4A7F2A0B2E}" type="pres">
      <dgm:prSet presAssocID="{74437CD8-5BCE-42D0-B93B-C162D12B098D}" presName="wedge6" presStyleLbl="node1" presStyleIdx="5" presStyleCnt="7" custScaleX="114183" custScaleY="108240" custLinFactNeighborX="289" custLinFactNeighborY="-869"/>
      <dgm:spPr/>
    </dgm:pt>
    <dgm:pt modelId="{776E338E-E020-4810-86EE-4B6F2F56EB9A}" type="pres">
      <dgm:prSet presAssocID="{74437CD8-5BCE-42D0-B93B-C162D12B098D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21E052F5-66FA-4B75-8BC3-AFE8F12A5AB2}" type="pres">
      <dgm:prSet presAssocID="{74437CD8-5BCE-42D0-B93B-C162D12B098D}" presName="wedge7" presStyleLbl="node1" presStyleIdx="6" presStyleCnt="7" custScaleX="114183" custScaleY="108240"/>
      <dgm:spPr/>
    </dgm:pt>
    <dgm:pt modelId="{4A54D064-5857-4810-A261-1FA814ED428A}" type="pres">
      <dgm:prSet presAssocID="{74437CD8-5BCE-42D0-B93B-C162D12B098D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5D2C1A0A-8332-4D63-9331-AF6CC6B59FE2}" type="presOf" srcId="{5C1ECE57-A532-432E-BD1C-25BF067A0AE3}" destId="{21E052F5-66FA-4B75-8BC3-AFE8F12A5AB2}" srcOrd="0" destOrd="0" presId="urn:microsoft.com/office/officeart/2005/8/layout/chart3"/>
    <dgm:cxn modelId="{1E0B1014-7512-4481-98F9-E96878DCB110}" type="presOf" srcId="{E398BEC1-C921-4B9D-8A1C-4D5A42B7A397}" destId="{A7DE5904-8F18-4E2F-A98B-8450CF11BF53}" srcOrd="1" destOrd="0" presId="urn:microsoft.com/office/officeart/2005/8/layout/chart3"/>
    <dgm:cxn modelId="{FCFA891B-C56F-4B75-AB41-C3806B4360C0}" type="presOf" srcId="{A4751C78-DC64-4AF1-A24C-910FE109B084}" destId="{3219FB2D-FD28-42C6-8332-09B2F84E72E0}" srcOrd="1" destOrd="0" presId="urn:microsoft.com/office/officeart/2005/8/layout/chart3"/>
    <dgm:cxn modelId="{18AEC12E-22A5-4BC4-A9F1-AD748DC0B421}" srcId="{74437CD8-5BCE-42D0-B93B-C162D12B098D}" destId="{54DECDC6-212B-4516-964A-DFD992BE66E4}" srcOrd="2" destOrd="0" parTransId="{BAE109D1-7E04-40B5-9F64-491E1B74D16F}" sibTransId="{0BDBEA80-707E-49D7-96F1-C0D6E55636D8}"/>
    <dgm:cxn modelId="{1BAEF433-8B94-4E60-B8FE-CFCDE8B07FD0}" type="presOf" srcId="{54DECDC6-212B-4516-964A-DFD992BE66E4}" destId="{3155BB6D-6E78-4CF7-A1B2-40DD56FAAC92}" srcOrd="0" destOrd="0" presId="urn:microsoft.com/office/officeart/2005/8/layout/chart3"/>
    <dgm:cxn modelId="{6585553F-6102-4ACE-9887-E4F4792B57F5}" srcId="{74437CD8-5BCE-42D0-B93B-C162D12B098D}" destId="{A4751C78-DC64-4AF1-A24C-910FE109B084}" srcOrd="3" destOrd="0" parTransId="{643AB4F9-FF68-4953-922E-9CC344D318AD}" sibTransId="{56500B13-8AF6-400C-996A-DC7EB26F7404}"/>
    <dgm:cxn modelId="{E813E74A-8513-47BF-AFA2-D74BC0E5340B}" type="presOf" srcId="{E398BEC1-C921-4B9D-8A1C-4D5A42B7A397}" destId="{B3106828-3189-43CD-9169-C1D67D458827}" srcOrd="0" destOrd="0" presId="urn:microsoft.com/office/officeart/2005/8/layout/chart3"/>
    <dgm:cxn modelId="{F6ABCD50-05C9-403E-AD6B-044D4909218F}" type="presOf" srcId="{605B545F-C6B2-4245-B47D-785A8A86F7B6}" destId="{776E338E-E020-4810-86EE-4B6F2F56EB9A}" srcOrd="1" destOrd="0" presId="urn:microsoft.com/office/officeart/2005/8/layout/chart3"/>
    <dgm:cxn modelId="{A47CF85B-957D-4BDB-B5A5-773F41BED7A8}" type="presOf" srcId="{77C55EC7-FF8F-4548-B81C-327619C107B7}" destId="{0A3E27A3-A547-42F9-B3F6-1183744B8339}" srcOrd="1" destOrd="0" presId="urn:microsoft.com/office/officeart/2005/8/layout/chart3"/>
    <dgm:cxn modelId="{4A9F886E-BC3C-4F61-B7E6-8EE63A1F500D}" type="presOf" srcId="{605B545F-C6B2-4245-B47D-785A8A86F7B6}" destId="{E7F3630E-EAD9-45C7-8740-3B4A7F2A0B2E}" srcOrd="0" destOrd="0" presId="urn:microsoft.com/office/officeart/2005/8/layout/chart3"/>
    <dgm:cxn modelId="{C5B82171-8728-4FAA-8E5B-CC5824E59A26}" srcId="{74437CD8-5BCE-42D0-B93B-C162D12B098D}" destId="{E398BEC1-C921-4B9D-8A1C-4D5A42B7A397}" srcOrd="1" destOrd="0" parTransId="{9720ECC0-DAAE-403B-8C20-F520FF8E098C}" sibTransId="{24E14212-D078-415E-BFF8-AAA3D9B0B648}"/>
    <dgm:cxn modelId="{45A59D74-B083-4D0D-9488-991B544AC379}" srcId="{74437CD8-5BCE-42D0-B93B-C162D12B098D}" destId="{77C55EC7-FF8F-4548-B81C-327619C107B7}" srcOrd="4" destOrd="0" parTransId="{D799225F-F23B-4FB1-991B-7B2E6BCB3EE8}" sibTransId="{DA66CEAD-A9E8-4222-BC5A-722DCC4A99DD}"/>
    <dgm:cxn modelId="{5DAEE792-AAF2-4145-A403-61C4780B9FA8}" srcId="{74437CD8-5BCE-42D0-B93B-C162D12B098D}" destId="{5C1ECE57-A532-432E-BD1C-25BF067A0AE3}" srcOrd="6" destOrd="0" parTransId="{EEEFBB8E-B55B-46BF-BCDE-6D69AF5E4321}" sibTransId="{882327CF-513D-4CA4-9989-F51AD706D6C0}"/>
    <dgm:cxn modelId="{F56BF792-9D80-48EF-BC14-F4E924F5A7E1}" type="presOf" srcId="{4051ADED-A99E-47D4-8D21-778672D18315}" destId="{683A08BC-F8D4-4FDC-A129-B527938670E8}" srcOrd="0" destOrd="0" presId="urn:microsoft.com/office/officeart/2005/8/layout/chart3"/>
    <dgm:cxn modelId="{5541D79F-22F9-4C7F-A294-3E084AE2D72C}" type="presOf" srcId="{A4751C78-DC64-4AF1-A24C-910FE109B084}" destId="{41AED1F8-13A5-4B5A-988C-444CE0FCAA9C}" srcOrd="0" destOrd="0" presId="urn:microsoft.com/office/officeart/2005/8/layout/chart3"/>
    <dgm:cxn modelId="{10F36BAE-F5DA-42E4-9E7E-217733391473}" type="presOf" srcId="{54DECDC6-212B-4516-964A-DFD992BE66E4}" destId="{34335661-10CB-4E95-8075-BC37D3DDA916}" srcOrd="1" destOrd="0" presId="urn:microsoft.com/office/officeart/2005/8/layout/chart3"/>
    <dgm:cxn modelId="{76028EBC-4F26-4C8D-8520-1F1DAA8CEBED}" srcId="{74437CD8-5BCE-42D0-B93B-C162D12B098D}" destId="{605B545F-C6B2-4245-B47D-785A8A86F7B6}" srcOrd="5" destOrd="0" parTransId="{99B151AE-A884-4BA9-9B9E-372E6AD768F9}" sibTransId="{B2B43400-2B16-46C8-B3E9-6FFBF9D3AF1F}"/>
    <dgm:cxn modelId="{D10B6DC1-C45E-4A88-A74C-D58BEB8F5C4F}" srcId="{74437CD8-5BCE-42D0-B93B-C162D12B098D}" destId="{4051ADED-A99E-47D4-8D21-778672D18315}" srcOrd="0" destOrd="0" parTransId="{14D04C3F-5B24-40D1-B40C-8D18261ECDFD}" sibTransId="{35070DE4-92F0-45BB-9A82-9B0B28FC1566}"/>
    <dgm:cxn modelId="{AEB0F1CC-083E-469B-A933-8EE1C71A5640}" type="presOf" srcId="{74437CD8-5BCE-42D0-B93B-C162D12B098D}" destId="{14E7B3E8-C3DE-48B5-A00B-947039A310B3}" srcOrd="0" destOrd="0" presId="urn:microsoft.com/office/officeart/2005/8/layout/chart3"/>
    <dgm:cxn modelId="{7BCDC1D0-459B-4DE0-AF18-AE0C2A3A6417}" type="presOf" srcId="{77C55EC7-FF8F-4548-B81C-327619C107B7}" destId="{A44C75E6-B4D9-47FF-9030-49B8ABA77BF3}" srcOrd="0" destOrd="0" presId="urn:microsoft.com/office/officeart/2005/8/layout/chart3"/>
    <dgm:cxn modelId="{41040ED5-4D1A-41DF-B90E-5017F853D2B2}" type="presOf" srcId="{5C1ECE57-A532-432E-BD1C-25BF067A0AE3}" destId="{4A54D064-5857-4810-A261-1FA814ED428A}" srcOrd="1" destOrd="0" presId="urn:microsoft.com/office/officeart/2005/8/layout/chart3"/>
    <dgm:cxn modelId="{430B3BEA-F1C4-446E-9D72-058A523A986C}" type="presOf" srcId="{4051ADED-A99E-47D4-8D21-778672D18315}" destId="{22829961-3162-4FC7-AC90-DA751C0F528F}" srcOrd="1" destOrd="0" presId="urn:microsoft.com/office/officeart/2005/8/layout/chart3"/>
    <dgm:cxn modelId="{C0E8F9E4-8919-4172-8053-25E0FC271A0A}" type="presParOf" srcId="{14E7B3E8-C3DE-48B5-A00B-947039A310B3}" destId="{683A08BC-F8D4-4FDC-A129-B527938670E8}" srcOrd="0" destOrd="0" presId="urn:microsoft.com/office/officeart/2005/8/layout/chart3"/>
    <dgm:cxn modelId="{3D55CBFE-8415-486A-9DFF-FC326EED7444}" type="presParOf" srcId="{14E7B3E8-C3DE-48B5-A00B-947039A310B3}" destId="{22829961-3162-4FC7-AC90-DA751C0F528F}" srcOrd="1" destOrd="0" presId="urn:microsoft.com/office/officeart/2005/8/layout/chart3"/>
    <dgm:cxn modelId="{93CEAF74-D0E5-41E3-8A27-90FCD7BCC91C}" type="presParOf" srcId="{14E7B3E8-C3DE-48B5-A00B-947039A310B3}" destId="{B3106828-3189-43CD-9169-C1D67D458827}" srcOrd="2" destOrd="0" presId="urn:microsoft.com/office/officeart/2005/8/layout/chart3"/>
    <dgm:cxn modelId="{F3AC541F-E98F-4567-8932-BE2A1570C60A}" type="presParOf" srcId="{14E7B3E8-C3DE-48B5-A00B-947039A310B3}" destId="{A7DE5904-8F18-4E2F-A98B-8450CF11BF53}" srcOrd="3" destOrd="0" presId="urn:microsoft.com/office/officeart/2005/8/layout/chart3"/>
    <dgm:cxn modelId="{CE07634B-920C-4D5E-A790-2CF8B10D3299}" type="presParOf" srcId="{14E7B3E8-C3DE-48B5-A00B-947039A310B3}" destId="{3155BB6D-6E78-4CF7-A1B2-40DD56FAAC92}" srcOrd="4" destOrd="0" presId="urn:microsoft.com/office/officeart/2005/8/layout/chart3"/>
    <dgm:cxn modelId="{A78A5330-1DAA-4F15-91EF-D0511490BC37}" type="presParOf" srcId="{14E7B3E8-C3DE-48B5-A00B-947039A310B3}" destId="{34335661-10CB-4E95-8075-BC37D3DDA916}" srcOrd="5" destOrd="0" presId="urn:microsoft.com/office/officeart/2005/8/layout/chart3"/>
    <dgm:cxn modelId="{67E4C6EA-5F86-46DE-90F4-CB0DE6317299}" type="presParOf" srcId="{14E7B3E8-C3DE-48B5-A00B-947039A310B3}" destId="{41AED1F8-13A5-4B5A-988C-444CE0FCAA9C}" srcOrd="6" destOrd="0" presId="urn:microsoft.com/office/officeart/2005/8/layout/chart3"/>
    <dgm:cxn modelId="{EB4F4926-EC79-4F3F-AB96-735D8562BBC6}" type="presParOf" srcId="{14E7B3E8-C3DE-48B5-A00B-947039A310B3}" destId="{3219FB2D-FD28-42C6-8332-09B2F84E72E0}" srcOrd="7" destOrd="0" presId="urn:microsoft.com/office/officeart/2005/8/layout/chart3"/>
    <dgm:cxn modelId="{970F1064-1D79-4FC0-8197-42DA586F3822}" type="presParOf" srcId="{14E7B3E8-C3DE-48B5-A00B-947039A310B3}" destId="{A44C75E6-B4D9-47FF-9030-49B8ABA77BF3}" srcOrd="8" destOrd="0" presId="urn:microsoft.com/office/officeart/2005/8/layout/chart3"/>
    <dgm:cxn modelId="{2ADA81FD-9CE7-4458-9047-B86DC2DF9E62}" type="presParOf" srcId="{14E7B3E8-C3DE-48B5-A00B-947039A310B3}" destId="{0A3E27A3-A547-42F9-B3F6-1183744B8339}" srcOrd="9" destOrd="0" presId="urn:microsoft.com/office/officeart/2005/8/layout/chart3"/>
    <dgm:cxn modelId="{5694FE8F-3A75-4288-A4FD-FF5CDDF80EA0}" type="presParOf" srcId="{14E7B3E8-C3DE-48B5-A00B-947039A310B3}" destId="{E7F3630E-EAD9-45C7-8740-3B4A7F2A0B2E}" srcOrd="10" destOrd="0" presId="urn:microsoft.com/office/officeart/2005/8/layout/chart3"/>
    <dgm:cxn modelId="{07443123-B5BB-4ECE-A07E-A60A8AFC8F5F}" type="presParOf" srcId="{14E7B3E8-C3DE-48B5-A00B-947039A310B3}" destId="{776E338E-E020-4810-86EE-4B6F2F56EB9A}" srcOrd="11" destOrd="0" presId="urn:microsoft.com/office/officeart/2005/8/layout/chart3"/>
    <dgm:cxn modelId="{43EA0E69-4ECA-4DAB-8090-C3277BF0E767}" type="presParOf" srcId="{14E7B3E8-C3DE-48B5-A00B-947039A310B3}" destId="{21E052F5-66FA-4B75-8BC3-AFE8F12A5AB2}" srcOrd="12" destOrd="0" presId="urn:microsoft.com/office/officeart/2005/8/layout/chart3"/>
    <dgm:cxn modelId="{7E8D6461-80E3-4F65-9F56-7B1E0A40949A}" type="presParOf" srcId="{14E7B3E8-C3DE-48B5-A00B-947039A310B3}" destId="{4A54D064-5857-4810-A261-1FA814ED428A}" srcOrd="13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A08BC-F8D4-4FDC-A129-B527938670E8}">
      <dsp:nvSpPr>
        <dsp:cNvPr id="0" name=""/>
        <dsp:cNvSpPr/>
      </dsp:nvSpPr>
      <dsp:spPr>
        <a:xfrm>
          <a:off x="2082178" y="71445"/>
          <a:ext cx="5275927" cy="5001326"/>
        </a:xfrm>
        <a:prstGeom prst="pie">
          <a:avLst>
            <a:gd name="adj1" fmla="val 16200000"/>
            <a:gd name="adj2" fmla="val 19285716"/>
          </a:avLst>
        </a:prstGeom>
        <a:solidFill>
          <a:srgbClr val="A04DA3">
            <a:lumMod val="75000"/>
          </a:srgb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ysClr val="window" lastClr="FFFFFF"/>
              </a:solidFill>
              <a:latin typeface="Georgia"/>
              <a:ea typeface="+mn-ea"/>
              <a:cs typeface="+mn-cs"/>
            </a:rPr>
            <a:t>Requirements Engineering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ysClr val="window" lastClr="FFFFFF"/>
              </a:solidFill>
              <a:latin typeface="Georgia"/>
              <a:ea typeface="+mn-ea"/>
              <a:cs typeface="+mn-cs"/>
            </a:rPr>
            <a:t>&amp; Business Analysis </a:t>
          </a:r>
        </a:p>
      </dsp:txBody>
      <dsp:txXfrm>
        <a:off x="4983830" y="674193"/>
        <a:ext cx="1021485" cy="610462"/>
      </dsp:txXfrm>
    </dsp:sp>
    <dsp:sp modelId="{B3106828-3189-43CD-9169-C1D67D458827}">
      <dsp:nvSpPr>
        <dsp:cNvPr id="0" name=""/>
        <dsp:cNvSpPr/>
      </dsp:nvSpPr>
      <dsp:spPr>
        <a:xfrm>
          <a:off x="1981526" y="373453"/>
          <a:ext cx="5275927" cy="5001326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rgbClr val="8B5D3D">
                <a:hueOff val="1789819"/>
                <a:satOff val="-241"/>
                <a:lumOff val="2386"/>
                <a:alphaOff val="0"/>
                <a:tint val="43000"/>
                <a:satMod val="165000"/>
              </a:srgbClr>
            </a:gs>
            <a:gs pos="55000">
              <a:srgbClr val="8B5D3D">
                <a:hueOff val="1789819"/>
                <a:satOff val="-241"/>
                <a:lumOff val="2386"/>
                <a:alphaOff val="0"/>
                <a:tint val="83000"/>
                <a:satMod val="155000"/>
              </a:srgbClr>
            </a:gs>
            <a:gs pos="100000">
              <a:srgbClr val="8B5D3D">
                <a:hueOff val="1789819"/>
                <a:satOff val="-241"/>
                <a:lumOff val="2386"/>
                <a:alphaOff val="0"/>
                <a:shade val="85000"/>
              </a:srgb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ysClr val="window" lastClr="FFFFFF"/>
              </a:solidFill>
              <a:latin typeface="Georgia"/>
              <a:ea typeface="+mn-ea"/>
              <a:cs typeface="+mn-cs"/>
            </a:rPr>
            <a:t>Planning, Cost Estimation, Project Management</a:t>
          </a:r>
        </a:p>
      </dsp:txBody>
      <dsp:txXfrm>
        <a:off x="5817458" y="2294791"/>
        <a:ext cx="1083663" cy="652563"/>
      </dsp:txXfrm>
    </dsp:sp>
    <dsp:sp modelId="{3155BB6D-6E78-4CF7-A1B2-40DD56FAAC92}">
      <dsp:nvSpPr>
        <dsp:cNvPr id="0" name=""/>
        <dsp:cNvSpPr/>
      </dsp:nvSpPr>
      <dsp:spPr>
        <a:xfrm>
          <a:off x="1981526" y="373453"/>
          <a:ext cx="5275927" cy="5001326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rgbClr val="8B5D3D">
                <a:hueOff val="3579639"/>
                <a:satOff val="-481"/>
                <a:lumOff val="4771"/>
                <a:alphaOff val="0"/>
                <a:tint val="43000"/>
                <a:satMod val="165000"/>
              </a:srgbClr>
            </a:gs>
            <a:gs pos="55000">
              <a:srgbClr val="8B5D3D">
                <a:hueOff val="3579639"/>
                <a:satOff val="-481"/>
                <a:lumOff val="4771"/>
                <a:alphaOff val="0"/>
                <a:tint val="83000"/>
                <a:satMod val="155000"/>
              </a:srgbClr>
            </a:gs>
            <a:gs pos="100000">
              <a:srgbClr val="8B5D3D">
                <a:hueOff val="3579639"/>
                <a:satOff val="-481"/>
                <a:lumOff val="4771"/>
                <a:alphaOff val="0"/>
                <a:shade val="85000"/>
              </a:srgb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ysClr val="window" lastClr="FFFFFF"/>
              </a:solidFill>
              <a:latin typeface="Georgia"/>
              <a:ea typeface="+mn-ea"/>
              <a:cs typeface="+mn-cs"/>
            </a:rPr>
            <a:t>Test &amp;Verification </a:t>
          </a:r>
        </a:p>
      </dsp:txBody>
      <dsp:txXfrm>
        <a:off x="5575552" y="3489943"/>
        <a:ext cx="977074" cy="673613"/>
      </dsp:txXfrm>
    </dsp:sp>
    <dsp:sp modelId="{41AED1F8-13A5-4B5A-988C-444CE0FCAA9C}">
      <dsp:nvSpPr>
        <dsp:cNvPr id="0" name=""/>
        <dsp:cNvSpPr/>
      </dsp:nvSpPr>
      <dsp:spPr>
        <a:xfrm>
          <a:off x="1981526" y="373453"/>
          <a:ext cx="5275927" cy="5001326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rgbClr val="8B5D3D">
                <a:hueOff val="5369458"/>
                <a:satOff val="-722"/>
                <a:lumOff val="7157"/>
                <a:alphaOff val="0"/>
                <a:tint val="43000"/>
                <a:satMod val="165000"/>
              </a:srgbClr>
            </a:gs>
            <a:gs pos="55000">
              <a:srgbClr val="8B5D3D">
                <a:hueOff val="5369458"/>
                <a:satOff val="-722"/>
                <a:lumOff val="7157"/>
                <a:alphaOff val="0"/>
                <a:tint val="83000"/>
                <a:satMod val="155000"/>
              </a:srgbClr>
            </a:gs>
            <a:gs pos="100000">
              <a:srgbClr val="8B5D3D">
                <a:hueOff val="5369458"/>
                <a:satOff val="-722"/>
                <a:lumOff val="7157"/>
                <a:alphaOff val="0"/>
                <a:shade val="85000"/>
              </a:srgb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ysClr val="window" lastClr="FFFFFF"/>
              </a:solidFill>
              <a:latin typeface="Georgia"/>
              <a:ea typeface="+mn-ea"/>
              <a:cs typeface="+mn-cs"/>
            </a:rPr>
            <a:t>Design Patterns &amp;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ysClr val="window" lastClr="FFFFFF"/>
              </a:solidFill>
              <a:latin typeface="Georgia"/>
              <a:ea typeface="+mn-ea"/>
              <a:cs typeface="+mn-cs"/>
            </a:rPr>
            <a:t>Architecture Design</a:t>
          </a:r>
        </a:p>
      </dsp:txBody>
      <dsp:txXfrm>
        <a:off x="4119849" y="4442577"/>
        <a:ext cx="999280" cy="673613"/>
      </dsp:txXfrm>
    </dsp:sp>
    <dsp:sp modelId="{A44C75E6-B4D9-47FF-9030-49B8ABA77BF3}">
      <dsp:nvSpPr>
        <dsp:cNvPr id="0" name=""/>
        <dsp:cNvSpPr/>
      </dsp:nvSpPr>
      <dsp:spPr>
        <a:xfrm>
          <a:off x="1981526" y="373453"/>
          <a:ext cx="5275927" cy="5001326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rgbClr val="8B5D3D">
                <a:hueOff val="7159277"/>
                <a:satOff val="-963"/>
                <a:lumOff val="9542"/>
                <a:alphaOff val="0"/>
                <a:tint val="43000"/>
                <a:satMod val="165000"/>
              </a:srgbClr>
            </a:gs>
            <a:gs pos="55000">
              <a:srgbClr val="8B5D3D">
                <a:hueOff val="7159277"/>
                <a:satOff val="-963"/>
                <a:lumOff val="9542"/>
                <a:alphaOff val="0"/>
                <a:tint val="83000"/>
                <a:satMod val="155000"/>
              </a:srgbClr>
            </a:gs>
            <a:gs pos="100000">
              <a:srgbClr val="8B5D3D">
                <a:hueOff val="7159277"/>
                <a:satOff val="-963"/>
                <a:lumOff val="9542"/>
                <a:alphaOff val="0"/>
                <a:shade val="85000"/>
              </a:srgb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ysClr val="window" lastClr="FFFFFF"/>
              </a:solidFill>
              <a:latin typeface="Georgia"/>
              <a:ea typeface="+mn-ea"/>
              <a:cs typeface="+mn-cs"/>
            </a:rPr>
            <a:t>Languages, Compilers, Repositories</a:t>
          </a:r>
        </a:p>
      </dsp:txBody>
      <dsp:txXfrm>
        <a:off x="2686353" y="3489943"/>
        <a:ext cx="977074" cy="673613"/>
      </dsp:txXfrm>
    </dsp:sp>
    <dsp:sp modelId="{E7F3630E-EAD9-45C7-8740-3B4A7F2A0B2E}">
      <dsp:nvSpPr>
        <dsp:cNvPr id="0" name=""/>
        <dsp:cNvSpPr/>
      </dsp:nvSpPr>
      <dsp:spPr>
        <a:xfrm>
          <a:off x="1994879" y="333300"/>
          <a:ext cx="5275927" cy="5001326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rgbClr val="8B5D3D">
                <a:hueOff val="8949097"/>
                <a:satOff val="-1203"/>
                <a:lumOff val="11928"/>
                <a:alphaOff val="0"/>
                <a:tint val="43000"/>
                <a:satMod val="165000"/>
              </a:srgbClr>
            </a:gs>
            <a:gs pos="55000">
              <a:srgbClr val="8B5D3D">
                <a:hueOff val="8949097"/>
                <a:satOff val="-1203"/>
                <a:lumOff val="11928"/>
                <a:alphaOff val="0"/>
                <a:tint val="83000"/>
                <a:satMod val="155000"/>
              </a:srgbClr>
            </a:gs>
            <a:gs pos="100000">
              <a:srgbClr val="8B5D3D">
                <a:hueOff val="8949097"/>
                <a:satOff val="-1203"/>
                <a:lumOff val="11928"/>
                <a:alphaOff val="0"/>
                <a:shade val="85000"/>
              </a:srgb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ysClr val="window" lastClr="FFFFFF"/>
              </a:solidFill>
              <a:latin typeface="Georgia"/>
              <a:ea typeface="+mn-ea"/>
              <a:cs typeface="+mn-cs"/>
            </a:rPr>
            <a:t>Methodologies &amp; Process </a:t>
          </a:r>
        </a:p>
      </dsp:txBody>
      <dsp:txXfrm>
        <a:off x="2351212" y="2254638"/>
        <a:ext cx="1083663" cy="652563"/>
      </dsp:txXfrm>
    </dsp:sp>
    <dsp:sp modelId="{21E052F5-66FA-4B75-8BC3-AFE8F12A5AB2}">
      <dsp:nvSpPr>
        <dsp:cNvPr id="0" name=""/>
        <dsp:cNvSpPr/>
      </dsp:nvSpPr>
      <dsp:spPr>
        <a:xfrm>
          <a:off x="1981526" y="373453"/>
          <a:ext cx="5275927" cy="5001326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rgbClr val="8B5D3D">
                <a:hueOff val="10738916"/>
                <a:satOff val="-1444"/>
                <a:lumOff val="14313"/>
                <a:alphaOff val="0"/>
                <a:tint val="43000"/>
                <a:satMod val="165000"/>
              </a:srgbClr>
            </a:gs>
            <a:gs pos="55000">
              <a:srgbClr val="8B5D3D">
                <a:hueOff val="10738916"/>
                <a:satOff val="-1444"/>
                <a:lumOff val="14313"/>
                <a:alphaOff val="0"/>
                <a:tint val="83000"/>
                <a:satMod val="155000"/>
              </a:srgbClr>
            </a:gs>
            <a:gs pos="100000">
              <a:srgbClr val="8B5D3D">
                <a:hueOff val="10738916"/>
                <a:satOff val="-1444"/>
                <a:lumOff val="14313"/>
                <a:alphaOff val="0"/>
                <a:shade val="85000"/>
              </a:srgb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ysClr val="window" lastClr="FFFFFF"/>
              </a:solidFill>
              <a:latin typeface="Georgia"/>
              <a:ea typeface="+mn-ea"/>
              <a:cs typeface="+mn-cs"/>
            </a:rPr>
            <a:t>Program Analysis, Comprehension, Reverse Engineering </a:t>
          </a:r>
        </a:p>
      </dsp:txBody>
      <dsp:txXfrm>
        <a:off x="3336201" y="976201"/>
        <a:ext cx="1021485" cy="61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44550" y="4369925"/>
            <a:ext cx="5308600" cy="38790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notes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52550" y="801688"/>
            <a:ext cx="4292600" cy="32210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1pPr>
    <a:lvl2pPr marL="45714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2pPr>
    <a:lvl3pPr marL="91429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3pPr>
    <a:lvl4pPr marL="137144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4pPr>
    <a:lvl5pPr marL="182858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5pPr>
    <a:lvl6pPr marL="2285735" algn="l" defTabSz="9142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2" algn="l" defTabSz="9142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0" algn="l" defTabSz="9142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8" algn="l" defTabSz="9142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642DBC1D-621B-5841-8476-B9E295C1B3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804863" indent="-309563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238250" indent="-247650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733550" indent="-247650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228850" indent="-247650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6860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31432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6004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40576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fld id="{1FDCBC0E-A14B-404C-B491-019F99E453C1}" type="slidenum">
              <a:rPr lang="en-US" altLang="en-US">
                <a:latin typeface="Calibri" panose="020F0502020204030204" pitchFamily="34" charset="0"/>
              </a:rPr>
              <a:pPr/>
              <a:t>8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D18E2257-E4F7-AE42-9056-B090D05B06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46150" y="757238"/>
            <a:ext cx="5146675" cy="38623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2F31C5F6-0D88-904E-B742-51484A9A61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7100" y="4872038"/>
            <a:ext cx="5262563" cy="46212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9049" tIns="49525" rIns="99049" bIns="49525"/>
          <a:lstStyle/>
          <a:p>
            <a:pPr>
              <a:spcBef>
                <a:spcPct val="0"/>
              </a:spcBef>
            </a:pPr>
            <a:r>
              <a:rPr lang="en-US" altLang="en-US" dirty="0"/>
              <a:t>1) Philips estimates that the amount of software in consumer products is doubling every two years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2) Boeing 777: approximately 50% of entire development cost for the plane was spent on the avionics software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3) 1997 GAO report: Estimates that  federal agencies spent $145 billion on ‘failed’ software projects over previous six years.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4) Ariane 5: Cost of the payload lost on the initial flight: $500 million. Added to this are cost of rework, delay and lost business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5) Intel Pentium bug: $475 million was written off by Intel to cover the cost of handling this bug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6) Boeing 777: Avionics software was approximately 3 million lines of code. Over 40% of the cost of developing this software was spent on testing it to FAA standards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7) Motorola estimates that 60%-80%of the development costs for software was spent on rework when the </a:t>
            </a:r>
            <a:r>
              <a:rPr lang="en-US" altLang="en-US" dirty="0" err="1"/>
              <a:t>organisation</a:t>
            </a:r>
            <a:r>
              <a:rPr lang="en-US" altLang="en-US" dirty="0"/>
              <a:t> did not have well defined, repeatable processes (CMM level 2-3). This was observed to drop to as low as 20% for an optimizing (CMM level 5) organization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8) California DMV - project was cancelled after 6 years, after spending $44 million. Primary cause for lack of progress was changing requirements.</a:t>
            </a:r>
          </a:p>
        </p:txBody>
      </p:sp>
    </p:spTree>
    <p:extLst>
      <p:ext uri="{BB962C8B-B14F-4D97-AF65-F5344CB8AC3E}">
        <p14:creationId xmlns:p14="http://schemas.microsoft.com/office/powerpoint/2010/main" val="2245991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E7E2F619-9E20-D64A-8D53-C6012C9C1E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804863" indent="-309563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238250" indent="-247650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733550" indent="-247650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228850" indent="-247650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6860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31432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6004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40576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fld id="{AC0B918E-DA8F-7941-AD03-079BA63B4705}" type="slidenum">
              <a:rPr lang="en-US" altLang="en-US">
                <a:latin typeface="Calibri" panose="020F0502020204030204" pitchFamily="34" charset="0"/>
              </a:rPr>
              <a:pPr/>
              <a:t>18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A6F5060D-1939-D945-A6FC-C51DF5BE28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9988" y="900113"/>
            <a:ext cx="4760912" cy="3573462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9532CCC5-3CC4-B14A-A152-D649EAD7A5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  <a:ln/>
        </p:spPr>
        <p:txBody>
          <a:bodyPr lIns="103394" tIns="50791" rIns="103394" bIns="50791"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8725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8E1C51AB-168E-8944-9280-23EC60E690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804863" indent="-309563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238250" indent="-247650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733550" indent="-247650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228850" indent="-247650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6860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31432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6004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40576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fld id="{32F121EA-2ABF-5148-BCF6-FF098FF8634F}" type="slidenum">
              <a:rPr lang="en-US" altLang="en-US">
                <a:latin typeface="Calibri" panose="020F0502020204030204" pitchFamily="34" charset="0"/>
              </a:rPr>
              <a:pPr/>
              <a:t>20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5844B4F2-D418-D34D-96F7-5C3FA84FEB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9988" y="900113"/>
            <a:ext cx="4760912" cy="3573462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C6347E39-CBE0-074A-BAF0-0743B6E9D5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  <a:ln/>
        </p:spPr>
        <p:txBody>
          <a:bodyPr lIns="103394" tIns="50791" rIns="103394" bIns="50791"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3230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>
            <a:extLst>
              <a:ext uri="{FF2B5EF4-FFF2-40B4-BE49-F238E27FC236}">
                <a16:creationId xmlns:a16="http://schemas.microsoft.com/office/drawing/2014/main" id="{474F2C92-626E-364B-8ACF-4FAA9400C8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804863" indent="-309563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238250" indent="-247650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733550" indent="-247650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228850" indent="-247650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6860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31432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6004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40576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fld id="{2F7CC2D5-6176-8E42-A941-EFAC0CDA43CF}" type="slidenum">
              <a:rPr lang="en-US" altLang="en-US">
                <a:latin typeface="Calibri" panose="020F0502020204030204" pitchFamily="34" charset="0"/>
              </a:rPr>
              <a:pPr/>
              <a:t>27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106D5032-EAFE-2E42-AC58-2BC94941186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8400" y="898525"/>
            <a:ext cx="4765675" cy="3575050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37A39420-D93E-874D-B7A5-4EE2202FC3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  <a:ln/>
        </p:spPr>
        <p:txBody>
          <a:bodyPr lIns="98004" tIns="48142" rIns="98004" bIns="48142"/>
          <a:lstStyle/>
          <a:p>
            <a:pPr>
              <a:spcBef>
                <a:spcPct val="0"/>
              </a:spcBef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12995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id="{D4F68E84-A42A-AA4D-8FB4-F5A8B3EFCF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804863" indent="-309563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238250" indent="-247650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733550" indent="-247650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228850" indent="-247650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6860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31432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6004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40576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fld id="{7D1F8DEA-8D0A-8244-BEA4-40CC67FF01C3}" type="slidenum">
              <a:rPr lang="en-US" altLang="en-US">
                <a:latin typeface="Calibri" panose="020F0502020204030204" pitchFamily="34" charset="0"/>
              </a:rPr>
              <a:pPr/>
              <a:t>29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FEFD8956-26DC-B74E-8DC9-E498268C53D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8400" y="898525"/>
            <a:ext cx="4765675" cy="3575050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DC491F0-0449-0B4E-8BA4-8A9DB6BA6B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  <a:ln/>
        </p:spPr>
        <p:txBody>
          <a:bodyPr lIns="98004" tIns="48142" rIns="98004" bIns="48142"/>
          <a:lstStyle/>
          <a:p>
            <a:pPr>
              <a:spcBef>
                <a:spcPct val="0"/>
              </a:spcBef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71179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>
            <a:extLst>
              <a:ext uri="{FF2B5EF4-FFF2-40B4-BE49-F238E27FC236}">
                <a16:creationId xmlns:a16="http://schemas.microsoft.com/office/drawing/2014/main" id="{185320BE-D06C-0A48-94D2-C19ED4DB0F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804863" indent="-309563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238250" indent="-247650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733550" indent="-247650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228850" indent="-247650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6860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31432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6004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40576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fld id="{3AD390C6-6ACB-8248-A310-E08117C51061}" type="slidenum">
              <a:rPr lang="en-US" altLang="en-US">
                <a:latin typeface="Calibri" panose="020F0502020204030204" pitchFamily="34" charset="0"/>
              </a:rPr>
              <a:pPr/>
              <a:t>31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56322" name="Rectangle 1026">
            <a:extLst>
              <a:ext uri="{FF2B5EF4-FFF2-40B4-BE49-F238E27FC236}">
                <a16:creationId xmlns:a16="http://schemas.microsoft.com/office/drawing/2014/main" id="{996BB49D-9718-2344-810B-6EF6447952DD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8400" y="898525"/>
            <a:ext cx="4765675" cy="3575050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Rectangle 1027">
            <a:extLst>
              <a:ext uri="{FF2B5EF4-FFF2-40B4-BE49-F238E27FC236}">
                <a16:creationId xmlns:a16="http://schemas.microsoft.com/office/drawing/2014/main" id="{8471B6BD-E9E8-7248-B370-D0B7D86CBA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  <a:ln/>
        </p:spPr>
        <p:txBody>
          <a:bodyPr lIns="98004" tIns="48142" rIns="98004" bIns="48142"/>
          <a:lstStyle/>
          <a:p>
            <a:pPr>
              <a:spcBef>
                <a:spcPct val="0"/>
              </a:spcBef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05463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>
            <a:extLst>
              <a:ext uri="{FF2B5EF4-FFF2-40B4-BE49-F238E27FC236}">
                <a16:creationId xmlns:a16="http://schemas.microsoft.com/office/drawing/2014/main" id="{6E7D37A4-8377-BA41-99D2-A5AEF67402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804863" indent="-309563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238250" indent="-247650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733550" indent="-247650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228850" indent="-247650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6860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31432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6004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40576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fld id="{A1E5F4D2-AA8A-BD43-9263-66CA5500B3BB}" type="slidenum">
              <a:rPr lang="zh-CN" altLang="en-US">
                <a:latin typeface="Calibri" panose="020F0502020204030204" pitchFamily="34" charset="0"/>
                <a:cs typeface="宋体" panose="02010600030101010101" pitchFamily="2" charset="-122"/>
              </a:rPr>
              <a:pPr/>
              <a:t>53</a:t>
            </a:fld>
            <a:endParaRPr lang="en-US" altLang="zh-CN">
              <a:latin typeface="Calibri" panose="020F0502020204030204" pitchFamily="34" charset="0"/>
              <a:cs typeface="宋体" panose="02010600030101010101" pitchFamily="2" charset="-122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2554C283-33D6-744C-A8FE-C9356950E7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B901A78E-8A39-F641-99D7-5DE5BCD239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365307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>
            <a:extLst>
              <a:ext uri="{FF2B5EF4-FFF2-40B4-BE49-F238E27FC236}">
                <a16:creationId xmlns:a16="http://schemas.microsoft.com/office/drawing/2014/main" id="{002B66DE-32DE-684E-8028-FAB1F70EAC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6" name="Notes Placeholder 2">
            <a:extLst>
              <a:ext uri="{FF2B5EF4-FFF2-40B4-BE49-F238E27FC236}">
                <a16:creationId xmlns:a16="http://schemas.microsoft.com/office/drawing/2014/main" id="{BEC2F43A-E165-6D4B-80E6-8FAD7532D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en-US"/>
              <a:t>Software requirements that come from different stakeholders may have some conflicts, satisfaction of some requirements may result in denial of some other. Security is a requirements that prevent certain actions and usually does not take root from stakeholder interest, but comes from the risk or attacks and vulnerabilities. In this sense, security is about trade-offs. Specially, security is about feeling based not on probabilities and mathematical calculations but psychological reactions. We need to deal with subjective trade-offs, and different security and privacy expectations of different stakeholders. Data collected about many of the non functional requirements, specially security is imprecise,  qualitative, ill-defines, and uncertain. And finally, there some are some ethical issues involved in quantifying these data, such as assigning financial costs to human loss or privacy violation. </a:t>
            </a:r>
          </a:p>
          <a:p>
            <a:pPr>
              <a:spcBef>
                <a:spcPct val="0"/>
              </a:spcBef>
            </a:pPr>
            <a:endParaRPr lang="en-US" altLang="en-US"/>
          </a:p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8067" name="Slide Number Placeholder 3">
            <a:extLst>
              <a:ext uri="{FF2B5EF4-FFF2-40B4-BE49-F238E27FC236}">
                <a16:creationId xmlns:a16="http://schemas.microsoft.com/office/drawing/2014/main" id="{E7239ABF-DF67-4D44-BFC7-C77343F6AC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804863" indent="-309563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238250" indent="-247650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733550" indent="-247650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228850" indent="-247650" defTabSz="990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6860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31432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6004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4057650" indent="-247650" defTabSz="990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fld id="{09EBF9AC-F06F-0040-A3E8-7424B7FFD979}" type="slidenum">
              <a:rPr lang="en-US" altLang="en-US">
                <a:latin typeface="Calibri" panose="020F0502020204030204" pitchFamily="34" charset="0"/>
              </a:rPr>
              <a:pPr/>
              <a:t>56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823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2"/>
            <a:ext cx="9105900" cy="5116542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3" tIns="45532" rIns="91063" bIns="45532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0" y="5108634"/>
            <a:ext cx="9105900" cy="45867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3" tIns="45532" rIns="91063" bIns="45532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2943" y="3343419"/>
            <a:ext cx="8043545" cy="1667154"/>
          </a:xfrm>
        </p:spPr>
        <p:txBody>
          <a:bodyPr tIns="0" bIns="0" anchor="t"/>
          <a:lstStyle>
            <a:lvl1pPr algn="l">
              <a:defRPr sz="4700" b="1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2943" y="1822027"/>
            <a:ext cx="8043545" cy="1494062"/>
          </a:xfrm>
        </p:spPr>
        <p:txBody>
          <a:bodyPr lIns="118384" tIns="0" rIns="45532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5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0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5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1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65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19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7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25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2BD2A0-33E8-418B-B2A6-D1E5E7D4CC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369485-3569-46A7-BB29-F41FA0C6EC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invGray">
          <a:xfrm>
            <a:off x="6571743" y="0"/>
            <a:ext cx="45845" cy="68326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3" tIns="45532" rIns="91063" bIns="45532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ltGray">
          <a:xfrm>
            <a:off x="6620749" y="0"/>
            <a:ext cx="2504123" cy="68326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3" tIns="45532" rIns="91063" bIns="45532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3543" y="273624"/>
            <a:ext cx="1897063" cy="582985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296" y="303672"/>
            <a:ext cx="5994718" cy="582985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29013" y="6353371"/>
            <a:ext cx="3821000" cy="36377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1240FF-E6A2-4E84-90B8-7E91FDB0B8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943" y="531425"/>
            <a:ext cx="7891780" cy="607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3530" y="1290602"/>
            <a:ext cx="4173538" cy="5162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28832" y="1290602"/>
            <a:ext cx="4173538" cy="5162409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11265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943" y="531425"/>
            <a:ext cx="7891780" cy="607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3530" y="1290602"/>
            <a:ext cx="8498840" cy="2505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3530" y="3947724"/>
            <a:ext cx="8498840" cy="2505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7419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295" y="273621"/>
            <a:ext cx="8195310" cy="11387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5295" y="1594274"/>
            <a:ext cx="4021773" cy="450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832" y="1594274"/>
            <a:ext cx="4021773" cy="450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A94D1-0D44-684F-BEC4-DE7FA8ECE4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cs typeface="Arial" panose="020B0604020202020204" pitchFamily="34" charset="0"/>
              </a:defRPr>
            </a:lvl1pPr>
          </a:lstStyle>
          <a:p>
            <a:fld id="{3E09288D-0D64-BC46-8EA6-049066EF9C41}" type="datetime1">
              <a:rPr lang="en-US" altLang="en-US"/>
              <a:pPr/>
              <a:t>2/27/19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17DA03-1667-7349-BB00-33149E899C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Jennifer Horkoff Research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9512-44E0-554C-934D-DA4F1605E0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6EA697-8C97-2945-A2D8-2A00E1ED35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0501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295" y="273621"/>
            <a:ext cx="8195310" cy="11387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5295" y="1594274"/>
            <a:ext cx="4021773" cy="450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28832" y="1594273"/>
            <a:ext cx="4021773" cy="2177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28832" y="3924001"/>
            <a:ext cx="4021773" cy="2179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641CBEC-119E-DE4A-B293-C5B1BFAEB9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cs typeface="Arial" panose="020B0604020202020204" pitchFamily="34" charset="0"/>
              </a:defRPr>
            </a:lvl1pPr>
          </a:lstStyle>
          <a:p>
            <a:fld id="{099F7664-97D7-714A-94CD-35E09E697E6E}" type="datetime1">
              <a:rPr lang="en-US" altLang="en-US"/>
              <a:pPr/>
              <a:t>2/27/19</a:t>
            </a:fld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38C26D9-321C-C644-B3F8-C78EA566CC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Jennifer Horkoff Research Summary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2DDC7B1-9BE3-124E-A793-4356A3CBD3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4E670C-7CC9-2E4B-8581-8314D45C13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1408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1"/>
            <a:ext cx="9105900" cy="5116542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74" tIns="45537" rIns="91074" bIns="45537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0" y="5108634"/>
            <a:ext cx="9105900" cy="45867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74" tIns="45537" rIns="91074" bIns="45537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2943" y="3343419"/>
            <a:ext cx="8043545" cy="1667154"/>
          </a:xfrm>
        </p:spPr>
        <p:txBody>
          <a:bodyPr tIns="0" bIns="0" anchor="t"/>
          <a:lstStyle>
            <a:lvl1pPr algn="l">
              <a:defRPr sz="4700" b="1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2943" y="1822027"/>
            <a:ext cx="8043545" cy="1494062"/>
          </a:xfrm>
        </p:spPr>
        <p:txBody>
          <a:bodyPr lIns="118397" tIns="0" rIns="45537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5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0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1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6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2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7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2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4DE7F2-676F-43CD-8E54-CFF2807A4F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295" y="154872"/>
            <a:ext cx="8195310" cy="12480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864170-2A30-4DFF-BB05-615EB2F66D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1"/>
            <a:ext cx="9105900" cy="2592276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74" tIns="45537" rIns="91074" bIns="45537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0" y="2592277"/>
            <a:ext cx="9105900" cy="4586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74" tIns="45537" rIns="91074" bIns="45537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684" y="118432"/>
            <a:ext cx="7979804" cy="1630714"/>
          </a:xfrm>
        </p:spPr>
        <p:txBody>
          <a:bodyPr tIns="0" rIns="91074" bIns="0" anchor="b"/>
          <a:lstStyle>
            <a:lvl1pPr algn="l">
              <a:defRPr sz="47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7578" y="1822027"/>
            <a:ext cx="7988910" cy="683260"/>
          </a:xfrm>
        </p:spPr>
        <p:txBody>
          <a:bodyPr lIns="145719" tIns="0" rIns="45537" bIns="0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537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07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61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14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6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22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75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4297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E537B6-08BD-45CD-A978-0B12396270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295" y="1767366"/>
            <a:ext cx="4021773" cy="4606691"/>
          </a:xfrm>
        </p:spPr>
        <p:txBody>
          <a:bodyPr lIns="91074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832" y="1767366"/>
            <a:ext cx="4021773" cy="460669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0AF4CC-E0C1-46F9-BE13-84CF60DA20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295" y="154872"/>
            <a:ext cx="8195310" cy="12480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BC039-E993-4C3F-A4A8-7AEFA3B488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295" y="1692695"/>
            <a:ext cx="4023354" cy="712706"/>
          </a:xfrm>
        </p:spPr>
        <p:txBody>
          <a:bodyPr lIns="145719" anchor="ctr"/>
          <a:lstStyle>
            <a:lvl1pPr marL="0" indent="0">
              <a:buNone/>
              <a:defRPr sz="2300" b="1" cap="all" baseline="0"/>
            </a:lvl1pPr>
            <a:lvl2pPr marL="455371" indent="0">
              <a:buNone/>
              <a:defRPr sz="2000" b="1"/>
            </a:lvl2pPr>
            <a:lvl3pPr marL="910742" indent="0">
              <a:buNone/>
              <a:defRPr sz="1800" b="1"/>
            </a:lvl3pPr>
            <a:lvl4pPr marL="1366114" indent="0">
              <a:buNone/>
              <a:defRPr sz="1600" b="1"/>
            </a:lvl4pPr>
            <a:lvl5pPr marL="1821485" indent="0">
              <a:buNone/>
              <a:defRPr sz="1600" b="1"/>
            </a:lvl5pPr>
            <a:lvl6pPr marL="2276856" indent="0">
              <a:buNone/>
              <a:defRPr sz="1600" b="1"/>
            </a:lvl6pPr>
            <a:lvl7pPr marL="2732227" indent="0">
              <a:buNone/>
              <a:defRPr sz="1600" b="1"/>
            </a:lvl7pPr>
            <a:lvl8pPr marL="3187598" indent="0">
              <a:buNone/>
              <a:defRPr sz="1600" b="1"/>
            </a:lvl8pPr>
            <a:lvl9pPr marL="3642970" indent="0">
              <a:buNone/>
              <a:defRPr sz="16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295" y="2440440"/>
            <a:ext cx="4023354" cy="393665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5671" y="1692695"/>
            <a:ext cx="4024934" cy="712706"/>
          </a:xfrm>
        </p:spPr>
        <p:txBody>
          <a:bodyPr lIns="145719" anchor="ctr"/>
          <a:lstStyle>
            <a:lvl1pPr marL="0" indent="0">
              <a:buNone/>
              <a:defRPr sz="2300" b="1" cap="all" baseline="0"/>
            </a:lvl1pPr>
            <a:lvl2pPr marL="455371" indent="0">
              <a:buNone/>
              <a:defRPr sz="2000" b="1"/>
            </a:lvl2pPr>
            <a:lvl3pPr marL="910742" indent="0">
              <a:buNone/>
              <a:defRPr sz="1800" b="1"/>
            </a:lvl3pPr>
            <a:lvl4pPr marL="1366114" indent="0">
              <a:buNone/>
              <a:defRPr sz="1600" b="1"/>
            </a:lvl4pPr>
            <a:lvl5pPr marL="1821485" indent="0">
              <a:buNone/>
              <a:defRPr sz="1600" b="1"/>
            </a:lvl5pPr>
            <a:lvl6pPr marL="2276856" indent="0">
              <a:buNone/>
              <a:defRPr sz="1600" b="1"/>
            </a:lvl6pPr>
            <a:lvl7pPr marL="2732227" indent="0">
              <a:buNone/>
              <a:defRPr sz="1600" b="1"/>
            </a:lvl7pPr>
            <a:lvl8pPr marL="3187598" indent="0">
              <a:buNone/>
              <a:defRPr sz="1600" b="1"/>
            </a:lvl8pPr>
            <a:lvl9pPr marL="3642970" indent="0">
              <a:buNone/>
              <a:defRPr sz="16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5671" y="2440440"/>
            <a:ext cx="4024934" cy="393665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AF869-DC07-44D4-8325-6977724DC9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3DDF5-D6CE-4751-B610-10452BDBB8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F73B6-6F87-4122-98BA-5B9E0BC636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invGray">
          <a:xfrm>
            <a:off x="2844014" y="0"/>
            <a:ext cx="45845" cy="1448764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74" tIns="45537" rIns="91074" bIns="45537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2844014" y="0"/>
            <a:ext cx="45845" cy="1448764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74" tIns="45537" rIns="91074" bIns="45537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139" y="151836"/>
            <a:ext cx="2513228" cy="974784"/>
          </a:xfrm>
        </p:spPr>
        <p:txBody>
          <a:bodyPr lIns="72859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6797" y="1736678"/>
            <a:ext cx="5895972" cy="454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139" y="1723610"/>
            <a:ext cx="2458593" cy="4555067"/>
          </a:xfrm>
        </p:spPr>
        <p:txBody>
          <a:bodyPr/>
          <a:lstStyle>
            <a:lvl1pPr marL="0" indent="0">
              <a:buNone/>
              <a:defRPr sz="1400"/>
            </a:lvl1pPr>
            <a:lvl2pPr marL="455371" indent="0">
              <a:buNone/>
              <a:defRPr sz="1200"/>
            </a:lvl2pPr>
            <a:lvl3pPr marL="910742" indent="0">
              <a:buNone/>
              <a:defRPr sz="1000"/>
            </a:lvl3pPr>
            <a:lvl4pPr marL="1366114" indent="0">
              <a:buNone/>
              <a:defRPr sz="900"/>
            </a:lvl4pPr>
            <a:lvl5pPr marL="1821485" indent="0">
              <a:buNone/>
              <a:defRPr sz="900"/>
            </a:lvl5pPr>
            <a:lvl6pPr marL="2276856" indent="0">
              <a:buNone/>
              <a:defRPr sz="900"/>
            </a:lvl6pPr>
            <a:lvl7pPr marL="2732227" indent="0">
              <a:buNone/>
              <a:defRPr sz="900"/>
            </a:lvl7pPr>
            <a:lvl8pPr marL="3187598" indent="0">
              <a:buNone/>
              <a:defRPr sz="900"/>
            </a:lvl8pPr>
            <a:lvl9pPr marL="3642970" indent="0">
              <a:buNone/>
              <a:defRPr sz="9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9EA8A-447C-4791-ADE9-6CD753387E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44014" y="0"/>
            <a:ext cx="45845" cy="68326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74" tIns="45537" rIns="91074" bIns="45537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2844014" y="0"/>
            <a:ext cx="45845" cy="68326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74" tIns="45537" rIns="91074" bIns="45537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906" y="154872"/>
            <a:ext cx="2514629" cy="974784"/>
          </a:xfrm>
        </p:spPr>
        <p:txBody>
          <a:bodyPr lIns="72859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91706" y="1479309"/>
            <a:ext cx="6221366" cy="5353291"/>
          </a:xfrm>
          <a:solidFill>
            <a:schemeClr val="bg2">
              <a:shade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5371" indent="0">
              <a:buNone/>
              <a:defRPr sz="2800"/>
            </a:lvl2pPr>
            <a:lvl3pPr marL="910742" indent="0">
              <a:buNone/>
              <a:defRPr sz="2400"/>
            </a:lvl3pPr>
            <a:lvl4pPr marL="1366114" indent="0">
              <a:buNone/>
              <a:defRPr sz="2000"/>
            </a:lvl4pPr>
            <a:lvl5pPr marL="1821485" indent="0">
              <a:buNone/>
              <a:defRPr sz="2000"/>
            </a:lvl5pPr>
            <a:lvl6pPr marL="2276856" indent="0">
              <a:buNone/>
              <a:defRPr sz="2000"/>
            </a:lvl6pPr>
            <a:lvl7pPr marL="2732227" indent="0">
              <a:buNone/>
              <a:defRPr sz="2000"/>
            </a:lvl7pPr>
            <a:lvl8pPr marL="3187598" indent="0">
              <a:buNone/>
              <a:defRPr sz="2000"/>
            </a:lvl8pPr>
            <a:lvl9pPr marL="3642970" indent="0">
              <a:buNone/>
              <a:defRPr sz="2000"/>
            </a:lvl9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906" y="1721815"/>
            <a:ext cx="2458593" cy="4555067"/>
          </a:xfrm>
        </p:spPr>
        <p:txBody>
          <a:bodyPr/>
          <a:lstStyle>
            <a:lvl1pPr marL="0" indent="0">
              <a:buNone/>
              <a:defRPr sz="1400"/>
            </a:lvl1pPr>
            <a:lvl2pPr marL="455371" indent="0">
              <a:buNone/>
              <a:defRPr sz="1200"/>
            </a:lvl2pPr>
            <a:lvl3pPr marL="910742" indent="0">
              <a:buNone/>
              <a:defRPr sz="1000"/>
            </a:lvl3pPr>
            <a:lvl4pPr marL="1366114" indent="0">
              <a:buNone/>
              <a:defRPr sz="900"/>
            </a:lvl4pPr>
            <a:lvl5pPr marL="1821485" indent="0">
              <a:buNone/>
              <a:defRPr sz="900"/>
            </a:lvl5pPr>
            <a:lvl6pPr marL="2276856" indent="0">
              <a:buNone/>
              <a:defRPr sz="900"/>
            </a:lvl6pPr>
            <a:lvl7pPr marL="2732227" indent="0">
              <a:buNone/>
              <a:defRPr sz="900"/>
            </a:lvl7pPr>
            <a:lvl8pPr marL="3187598" indent="0">
              <a:buNone/>
              <a:defRPr sz="900"/>
            </a:lvl8pPr>
            <a:lvl9pPr marL="3642970" indent="0">
              <a:buNone/>
              <a:defRPr sz="9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164412" y="1165655"/>
            <a:ext cx="2512027" cy="20086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2653" y="1165655"/>
            <a:ext cx="5172657" cy="200865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4392" y="1165655"/>
            <a:ext cx="730369" cy="20086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70A20-8421-4236-B76C-513273AA59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87FE37-19E4-47CC-9CB1-6FFBB97D1D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invGray">
          <a:xfrm>
            <a:off x="6571742" y="0"/>
            <a:ext cx="45845" cy="68326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74" tIns="45537" rIns="91074" bIns="45537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ltGray">
          <a:xfrm>
            <a:off x="6620748" y="0"/>
            <a:ext cx="2504123" cy="68326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74" tIns="45537" rIns="91074" bIns="45537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3542" y="273623"/>
            <a:ext cx="1897063" cy="582985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295" y="303671"/>
            <a:ext cx="5994718" cy="582985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29013" y="6353370"/>
            <a:ext cx="3821000" cy="36377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CEAD59-3A8C-45BD-9751-CB1401C3F3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2"/>
            <a:ext cx="9105900" cy="2592276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3" tIns="45532" rIns="91063" bIns="45532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0" y="2592277"/>
            <a:ext cx="9105900" cy="4586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3" tIns="45532" rIns="91063" bIns="45532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684" y="118432"/>
            <a:ext cx="7979804" cy="1630714"/>
          </a:xfrm>
        </p:spPr>
        <p:txBody>
          <a:bodyPr tIns="0" rIns="91063" bIns="0" anchor="b"/>
          <a:lstStyle>
            <a:lvl1pPr algn="l">
              <a:defRPr sz="47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7578" y="1822027"/>
            <a:ext cx="7988910" cy="683260"/>
          </a:xfrm>
        </p:spPr>
        <p:txBody>
          <a:bodyPr lIns="145702" tIns="0" rIns="45532" bIns="0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53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06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59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127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65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191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72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425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A71AB7-220D-4FB7-A5AA-4A03D4B00A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296" y="1767367"/>
            <a:ext cx="4021773" cy="4606691"/>
          </a:xfrm>
        </p:spPr>
        <p:txBody>
          <a:bodyPr lIns="91063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833" y="1767367"/>
            <a:ext cx="4021773" cy="460669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A2602-C578-4C80-A89F-2D092EB8CC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295" y="1692696"/>
            <a:ext cx="4023354" cy="712706"/>
          </a:xfrm>
        </p:spPr>
        <p:txBody>
          <a:bodyPr lIns="145702" anchor="ctr"/>
          <a:lstStyle>
            <a:lvl1pPr marL="0" indent="0">
              <a:buNone/>
              <a:defRPr sz="2300" b="1" cap="all" baseline="0"/>
            </a:lvl1pPr>
            <a:lvl2pPr marL="455318" indent="0">
              <a:buNone/>
              <a:defRPr sz="2000" b="1"/>
            </a:lvl2pPr>
            <a:lvl3pPr marL="910637" indent="0">
              <a:buNone/>
              <a:defRPr sz="1800" b="1"/>
            </a:lvl3pPr>
            <a:lvl4pPr marL="1365956" indent="0">
              <a:buNone/>
              <a:defRPr sz="1600" b="1"/>
            </a:lvl4pPr>
            <a:lvl5pPr marL="1821275" indent="0">
              <a:buNone/>
              <a:defRPr sz="1600" b="1"/>
            </a:lvl5pPr>
            <a:lvl6pPr marL="2276593" indent="0">
              <a:buNone/>
              <a:defRPr sz="1600" b="1"/>
            </a:lvl6pPr>
            <a:lvl7pPr marL="2731911" indent="0">
              <a:buNone/>
              <a:defRPr sz="1600" b="1"/>
            </a:lvl7pPr>
            <a:lvl8pPr marL="3187230" indent="0">
              <a:buNone/>
              <a:defRPr sz="1600" b="1"/>
            </a:lvl8pPr>
            <a:lvl9pPr marL="3642549" indent="0">
              <a:buNone/>
              <a:defRPr sz="16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295" y="2440440"/>
            <a:ext cx="4023354" cy="393665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5671" y="1692696"/>
            <a:ext cx="4024934" cy="712706"/>
          </a:xfrm>
        </p:spPr>
        <p:txBody>
          <a:bodyPr lIns="145702" anchor="ctr"/>
          <a:lstStyle>
            <a:lvl1pPr marL="0" indent="0">
              <a:buNone/>
              <a:defRPr sz="2300" b="1" cap="all" baseline="0"/>
            </a:lvl1pPr>
            <a:lvl2pPr marL="455318" indent="0">
              <a:buNone/>
              <a:defRPr sz="2000" b="1"/>
            </a:lvl2pPr>
            <a:lvl3pPr marL="910637" indent="0">
              <a:buNone/>
              <a:defRPr sz="1800" b="1"/>
            </a:lvl3pPr>
            <a:lvl4pPr marL="1365956" indent="0">
              <a:buNone/>
              <a:defRPr sz="1600" b="1"/>
            </a:lvl4pPr>
            <a:lvl5pPr marL="1821275" indent="0">
              <a:buNone/>
              <a:defRPr sz="1600" b="1"/>
            </a:lvl5pPr>
            <a:lvl6pPr marL="2276593" indent="0">
              <a:buNone/>
              <a:defRPr sz="1600" b="1"/>
            </a:lvl6pPr>
            <a:lvl7pPr marL="2731911" indent="0">
              <a:buNone/>
              <a:defRPr sz="1600" b="1"/>
            </a:lvl7pPr>
            <a:lvl8pPr marL="3187230" indent="0">
              <a:buNone/>
              <a:defRPr sz="1600" b="1"/>
            </a:lvl8pPr>
            <a:lvl9pPr marL="3642549" indent="0">
              <a:buNone/>
              <a:defRPr sz="16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5671" y="2440440"/>
            <a:ext cx="4024934" cy="393665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70991A-A191-4C88-BF07-A7BE7429E4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EAAA9-3229-4BA8-B87A-72322CEBAB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D109DB-B02C-4417-B7B7-3879378244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invGray">
          <a:xfrm>
            <a:off x="2844015" y="0"/>
            <a:ext cx="45845" cy="1448764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3" tIns="45532" rIns="91063" bIns="45532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2844015" y="0"/>
            <a:ext cx="45845" cy="1448764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3" tIns="45532" rIns="91063" bIns="45532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139" y="151836"/>
            <a:ext cx="2513228" cy="974784"/>
          </a:xfrm>
        </p:spPr>
        <p:txBody>
          <a:bodyPr lIns="72850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6798" y="1736679"/>
            <a:ext cx="5895972" cy="454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140" y="1723610"/>
            <a:ext cx="2458593" cy="4555067"/>
          </a:xfrm>
        </p:spPr>
        <p:txBody>
          <a:bodyPr/>
          <a:lstStyle>
            <a:lvl1pPr marL="0" indent="0">
              <a:buNone/>
              <a:defRPr sz="1400"/>
            </a:lvl1pPr>
            <a:lvl2pPr marL="455318" indent="0">
              <a:buNone/>
              <a:defRPr sz="1200"/>
            </a:lvl2pPr>
            <a:lvl3pPr marL="910637" indent="0">
              <a:buNone/>
              <a:defRPr sz="1000"/>
            </a:lvl3pPr>
            <a:lvl4pPr marL="1365956" indent="0">
              <a:buNone/>
              <a:defRPr sz="900"/>
            </a:lvl4pPr>
            <a:lvl5pPr marL="1821275" indent="0">
              <a:buNone/>
              <a:defRPr sz="900"/>
            </a:lvl5pPr>
            <a:lvl6pPr marL="2276593" indent="0">
              <a:buNone/>
              <a:defRPr sz="900"/>
            </a:lvl6pPr>
            <a:lvl7pPr marL="2731911" indent="0">
              <a:buNone/>
              <a:defRPr sz="900"/>
            </a:lvl7pPr>
            <a:lvl8pPr marL="3187230" indent="0">
              <a:buNone/>
              <a:defRPr sz="900"/>
            </a:lvl8pPr>
            <a:lvl9pPr marL="3642549" indent="0">
              <a:buNone/>
              <a:defRPr sz="9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E0416E-A7C4-479D-BDE1-B2B400DA23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44015" y="0"/>
            <a:ext cx="45845" cy="68326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3" tIns="45532" rIns="91063" bIns="45532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2844015" y="0"/>
            <a:ext cx="45845" cy="68326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3" tIns="45532" rIns="91063" bIns="45532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907" y="154872"/>
            <a:ext cx="2514629" cy="974784"/>
          </a:xfrm>
        </p:spPr>
        <p:txBody>
          <a:bodyPr lIns="72850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91706" y="1479310"/>
            <a:ext cx="6221366" cy="5353291"/>
          </a:xfrm>
          <a:solidFill>
            <a:schemeClr val="bg2">
              <a:shade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5318" indent="0">
              <a:buNone/>
              <a:defRPr sz="2800"/>
            </a:lvl2pPr>
            <a:lvl3pPr marL="910637" indent="0">
              <a:buNone/>
              <a:defRPr sz="2400"/>
            </a:lvl3pPr>
            <a:lvl4pPr marL="1365956" indent="0">
              <a:buNone/>
              <a:defRPr sz="2000"/>
            </a:lvl4pPr>
            <a:lvl5pPr marL="1821275" indent="0">
              <a:buNone/>
              <a:defRPr sz="2000"/>
            </a:lvl5pPr>
            <a:lvl6pPr marL="2276593" indent="0">
              <a:buNone/>
              <a:defRPr sz="2000"/>
            </a:lvl6pPr>
            <a:lvl7pPr marL="2731911" indent="0">
              <a:buNone/>
              <a:defRPr sz="2000"/>
            </a:lvl7pPr>
            <a:lvl8pPr marL="3187230" indent="0">
              <a:buNone/>
              <a:defRPr sz="2000"/>
            </a:lvl8pPr>
            <a:lvl9pPr marL="3642549" indent="0">
              <a:buNone/>
              <a:defRPr sz="2000"/>
            </a:lvl9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906" y="1721815"/>
            <a:ext cx="2458593" cy="4555067"/>
          </a:xfrm>
        </p:spPr>
        <p:txBody>
          <a:bodyPr/>
          <a:lstStyle>
            <a:lvl1pPr marL="0" indent="0">
              <a:buNone/>
              <a:defRPr sz="1400"/>
            </a:lvl1pPr>
            <a:lvl2pPr marL="455318" indent="0">
              <a:buNone/>
              <a:defRPr sz="1200"/>
            </a:lvl2pPr>
            <a:lvl3pPr marL="910637" indent="0">
              <a:buNone/>
              <a:defRPr sz="1000"/>
            </a:lvl3pPr>
            <a:lvl4pPr marL="1365956" indent="0">
              <a:buNone/>
              <a:defRPr sz="900"/>
            </a:lvl4pPr>
            <a:lvl5pPr marL="1821275" indent="0">
              <a:buNone/>
              <a:defRPr sz="900"/>
            </a:lvl5pPr>
            <a:lvl6pPr marL="2276593" indent="0">
              <a:buNone/>
              <a:defRPr sz="900"/>
            </a:lvl6pPr>
            <a:lvl7pPr marL="2731911" indent="0">
              <a:buNone/>
              <a:defRPr sz="900"/>
            </a:lvl7pPr>
            <a:lvl8pPr marL="3187230" indent="0">
              <a:buNone/>
              <a:defRPr sz="900"/>
            </a:lvl8pPr>
            <a:lvl9pPr marL="3642549" indent="0">
              <a:buNone/>
              <a:defRPr sz="9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164412" y="1165656"/>
            <a:ext cx="2512027" cy="20086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2654" y="1165656"/>
            <a:ext cx="5172657" cy="200865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4393" y="1165656"/>
            <a:ext cx="730369" cy="20086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BF992-BF96-4994-8995-A5CBEDB006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1367"/>
            <a:ext cx="9105900" cy="44285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3" tIns="45532" rIns="91063" bIns="45532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05900" cy="1428204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3" tIns="45532" rIns="91063" bIns="45532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295" y="151835"/>
            <a:ext cx="8195310" cy="1246317"/>
          </a:xfrm>
          <a:prstGeom prst="rect">
            <a:avLst/>
          </a:prstGeom>
        </p:spPr>
        <p:txBody>
          <a:bodyPr vert="horz" lIns="91063" tIns="45532" rIns="45532" bIns="45532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5295" y="1768253"/>
            <a:ext cx="8195310" cy="4608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639" tIns="91063" rIns="91063" bIns="455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5295" y="6453011"/>
            <a:ext cx="2124710" cy="273621"/>
          </a:xfrm>
          <a:prstGeom prst="rect">
            <a:avLst/>
          </a:prstGeom>
        </p:spPr>
        <p:txBody>
          <a:bodyPr vert="horz" lIns="109276" tIns="45532" rIns="45532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29015" y="6453011"/>
            <a:ext cx="5485672" cy="273621"/>
          </a:xfrm>
          <a:prstGeom prst="rect">
            <a:avLst/>
          </a:prstGeom>
        </p:spPr>
        <p:txBody>
          <a:bodyPr vert="horz" lIns="45532" tIns="45532" rIns="45532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70017" y="6453011"/>
            <a:ext cx="730369" cy="273621"/>
          </a:xfrm>
          <a:prstGeom prst="rect">
            <a:avLst/>
          </a:prstGeom>
        </p:spPr>
        <p:txBody>
          <a:bodyPr vert="horz" lIns="91063" tIns="45532" rIns="91063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>
              <a:defRPr/>
            </a:pPr>
            <a:fld id="{0D82C43C-B900-4994-A5F8-6AA8405B86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85" r:id="rId12"/>
    <p:sldLayoutId id="2147483686" r:id="rId13"/>
    <p:sldLayoutId id="2147483687" r:id="rId14"/>
    <p:sldLayoutId id="2147483688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500" b="1" kern="1200">
          <a:solidFill>
            <a:srgbClr val="FFC8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5pPr>
      <a:lvl6pPr marL="455318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6pPr>
      <a:lvl7pPr marL="910637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7pPr>
      <a:lvl8pPr marL="1365956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8pPr>
      <a:lvl9pPr marL="1821275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9pPr>
      <a:extLst/>
    </p:titleStyle>
    <p:bodyStyle>
      <a:lvl1pPr marL="436347" indent="-317775" algn="l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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7245" indent="-271927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1267" indent="-227660" algn="l" rtl="0" eaLnBrk="0" fontAlgn="base" hangingPunct="0">
        <a:spcBef>
          <a:spcPct val="20000"/>
        </a:spcBef>
        <a:spcAft>
          <a:spcPct val="0"/>
        </a:spcAft>
        <a:buClr>
          <a:srgbClr val="E66C7D"/>
        </a:buClr>
        <a:buFont typeface="Arial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1021" indent="-181812" algn="l" rtl="0" eaLnBrk="0" fontAlgn="base" hangingPunct="0">
        <a:spcBef>
          <a:spcPct val="20000"/>
        </a:spcBef>
        <a:spcAft>
          <a:spcPct val="0"/>
        </a:spcAft>
        <a:buClr>
          <a:srgbClr val="6BB76D"/>
        </a:buClr>
        <a:buFont typeface="Arial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19709" indent="-181812" algn="l" rtl="0" eaLnBrk="0" fontAlgn="base" hangingPunct="0">
        <a:spcBef>
          <a:spcPct val="20000"/>
        </a:spcBef>
        <a:spcAft>
          <a:spcPct val="0"/>
        </a:spcAft>
        <a:buClr>
          <a:srgbClr val="E88651"/>
        </a:buClr>
        <a:buFont typeface="Wingdings 3" pitchFamily="18" charset="2"/>
        <a:buChar char=""/>
        <a:defRPr lang="en-U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20933" indent="-182127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1275" indent="-182127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1614" indent="-182127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21954" indent="-182127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531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063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659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12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765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3191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8723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4254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1367"/>
            <a:ext cx="9105900" cy="44285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74" tIns="45537" rIns="91074" bIns="45537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05900" cy="1428204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74" tIns="45537" rIns="91074" bIns="45537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295" y="151835"/>
            <a:ext cx="8195310" cy="1246317"/>
          </a:xfrm>
          <a:prstGeom prst="rect">
            <a:avLst/>
          </a:prstGeom>
        </p:spPr>
        <p:txBody>
          <a:bodyPr vert="horz" lIns="91074" tIns="45537" rIns="45537" bIns="45537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5295" y="1768252"/>
            <a:ext cx="8195310" cy="4608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645" tIns="91074" rIns="91074" bIns="455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5295" y="6453011"/>
            <a:ext cx="2124710" cy="273621"/>
          </a:xfrm>
          <a:prstGeom prst="rect">
            <a:avLst/>
          </a:prstGeom>
        </p:spPr>
        <p:txBody>
          <a:bodyPr vert="horz" lIns="109289" tIns="45537" rIns="45537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29014" y="6453011"/>
            <a:ext cx="5485672" cy="273621"/>
          </a:xfrm>
          <a:prstGeom prst="rect">
            <a:avLst/>
          </a:prstGeom>
        </p:spPr>
        <p:txBody>
          <a:bodyPr vert="horz" lIns="45537" tIns="45537" rIns="45537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70016" y="6453011"/>
            <a:ext cx="730369" cy="273621"/>
          </a:xfrm>
          <a:prstGeom prst="rect">
            <a:avLst/>
          </a:prstGeom>
        </p:spPr>
        <p:txBody>
          <a:bodyPr vert="horz" lIns="91074" tIns="45537" rIns="91074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fld id="{99481248-5AAF-455C-ADF7-F5E4165403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500" b="1" kern="1200">
          <a:solidFill>
            <a:srgbClr val="FFC8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5pPr>
      <a:lvl6pPr marL="455371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6pPr>
      <a:lvl7pPr marL="910742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7pPr>
      <a:lvl8pPr marL="1366114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8pPr>
      <a:lvl9pPr marL="1821485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9pPr>
      <a:extLst/>
    </p:titleStyle>
    <p:bodyStyle>
      <a:lvl1pPr marL="436397" indent="-317812" algn="l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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7329" indent="-27195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1382" indent="-227686" algn="l" rtl="0" eaLnBrk="0" fontAlgn="base" hangingPunct="0">
        <a:spcBef>
          <a:spcPct val="20000"/>
        </a:spcBef>
        <a:spcAft>
          <a:spcPct val="0"/>
        </a:spcAft>
        <a:buClr>
          <a:srgbClr val="E66C7D"/>
        </a:buClr>
        <a:buFont typeface="Arial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1161" indent="-181833" algn="l" rtl="0" eaLnBrk="0" fontAlgn="base" hangingPunct="0">
        <a:spcBef>
          <a:spcPct val="20000"/>
        </a:spcBef>
        <a:spcAft>
          <a:spcPct val="0"/>
        </a:spcAft>
        <a:buClr>
          <a:srgbClr val="6BB76D"/>
        </a:buClr>
        <a:buFont typeface="Arial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19873" indent="-181833" algn="l" rtl="0" eaLnBrk="0" fontAlgn="base" hangingPunct="0">
        <a:spcBef>
          <a:spcPct val="20000"/>
        </a:spcBef>
        <a:spcAft>
          <a:spcPct val="0"/>
        </a:spcAft>
        <a:buClr>
          <a:srgbClr val="E88651"/>
        </a:buClr>
        <a:buFont typeface="Wingdings 3" pitchFamily="18" charset="2"/>
        <a:buChar char=""/>
        <a:defRPr lang="en-U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21121" indent="-182148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1485" indent="-182148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1848" indent="-182148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22211" indent="-182148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53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074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6611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14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768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3222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8759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429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531178" y="2397736"/>
            <a:ext cx="8195310" cy="2612837"/>
          </a:xfrm>
        </p:spPr>
        <p:txBody>
          <a:bodyPr wrap="square" tIns="45532" bIns="45532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2900" dirty="0">
                <a:solidFill>
                  <a:schemeClr val="tx1"/>
                </a:solidFill>
              </a:rPr>
              <a:t>	Lecture 4</a:t>
            </a:r>
            <a:br>
              <a:rPr lang="en-US" sz="2900" dirty="0">
                <a:solidFill>
                  <a:schemeClr val="tx1"/>
                </a:solidFill>
              </a:rPr>
            </a:br>
            <a:r>
              <a:rPr lang="en-US" dirty="0"/>
              <a:t>	Requirements Engineering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8195" name="Rectangle 3"/>
          <p:cNvSpPr>
            <a:spLocks noGrp="1"/>
          </p:cNvSpPr>
          <p:nvPr>
            <p:ph type="body" idx="4294967295"/>
          </p:nvPr>
        </p:nvSpPr>
        <p:spPr>
          <a:xfrm>
            <a:off x="455295" y="5314245"/>
            <a:ext cx="8195310" cy="1290602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Dr.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Hesam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Chiniforooshan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119062" indent="0">
              <a:buNone/>
            </a:pPr>
            <a:r>
              <a:rPr lang="en-CA" altLang="en-US" sz="2400" dirty="0" err="1"/>
              <a:t>se.usc.ac.ir@gmail.com</a:t>
            </a:r>
            <a:endParaRPr lang="en-CA" alt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2">
            <a:extLst>
              <a:ext uri="{FF2B5EF4-FFF2-40B4-BE49-F238E27FC236}">
                <a16:creationId xmlns:a16="http://schemas.microsoft.com/office/drawing/2014/main" id="{6274EF42-FB28-F145-939E-9F8694846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D76A1-9E5C-6240-856D-0247D65A49EF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29697" name="Title 1">
            <a:extLst>
              <a:ext uri="{FF2B5EF4-FFF2-40B4-BE49-F238E27FC236}">
                <a16:creationId xmlns:a16="http://schemas.microsoft.com/office/drawing/2014/main" id="{88FE11FE-E6EC-4749-857B-DAE4B8092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54" y="175940"/>
            <a:ext cx="8195310" cy="1062355"/>
          </a:xfrm>
        </p:spPr>
        <p:txBody>
          <a:bodyPr/>
          <a:lstStyle/>
          <a:p>
            <a:r>
              <a:rPr lang="en-US" altLang="en-US" dirty="0"/>
              <a:t>Types of Requirements</a:t>
            </a:r>
          </a:p>
        </p:txBody>
      </p:sp>
      <p:sp>
        <p:nvSpPr>
          <p:cNvPr id="29698" name="Content Placeholder 2">
            <a:extLst>
              <a:ext uri="{FF2B5EF4-FFF2-40B4-BE49-F238E27FC236}">
                <a16:creationId xmlns:a16="http://schemas.microsoft.com/office/drawing/2014/main" id="{DDAA9288-B88B-FE49-AA0B-B903EDA63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700" y="1909717"/>
            <a:ext cx="8394502" cy="4638318"/>
          </a:xfrm>
        </p:spPr>
        <p:txBody>
          <a:bodyPr/>
          <a:lstStyle/>
          <a:p>
            <a:r>
              <a:rPr lang="en-US" altLang="en-US" dirty="0"/>
              <a:t>System requirements: </a:t>
            </a:r>
          </a:p>
          <a:p>
            <a:pPr lvl="1"/>
            <a:r>
              <a:rPr lang="en-US" altLang="en-US" dirty="0"/>
              <a:t>Functional and Non-functional Requirements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08539F-5BDD-8244-9AD8-C6E91158F319}"/>
              </a:ext>
            </a:extLst>
          </p:cNvPr>
          <p:cNvSpPr/>
          <p:nvPr/>
        </p:nvSpPr>
        <p:spPr>
          <a:xfrm>
            <a:off x="322180" y="6212911"/>
            <a:ext cx="8461540" cy="21512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90"/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F3A5A1F7-CB56-1548-B5E6-064EAB1E3FD8}"/>
              </a:ext>
            </a:extLst>
          </p:cNvPr>
          <p:cNvSpPr/>
          <p:nvPr/>
        </p:nvSpPr>
        <p:spPr>
          <a:xfrm>
            <a:off x="322180" y="4635335"/>
            <a:ext cx="8461540" cy="3226859"/>
          </a:xfrm>
          <a:prstGeom prst="blockArc">
            <a:avLst>
              <a:gd name="adj1" fmla="val 10830537"/>
              <a:gd name="adj2" fmla="val 21553874"/>
              <a:gd name="adj3" fmla="val 7394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9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ECF25-1117-0941-A959-A9E55FCF97DA}"/>
              </a:ext>
            </a:extLst>
          </p:cNvPr>
          <p:cNvSpPr txBox="1"/>
          <p:nvPr/>
        </p:nvSpPr>
        <p:spPr>
          <a:xfrm>
            <a:off x="2616835" y="5280707"/>
            <a:ext cx="3872230" cy="55169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87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omic Sans MS" pitchFamily="66" charset="0"/>
              </a:rPr>
              <a:t>Functionalities </a:t>
            </a:r>
            <a:endParaRPr lang="en-US" sz="2987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6C88DDA3-192E-A245-B00C-532ABBDF6536}"/>
              </a:ext>
            </a:extLst>
          </p:cNvPr>
          <p:cNvSpPr/>
          <p:nvPr/>
        </p:nvSpPr>
        <p:spPr>
          <a:xfrm>
            <a:off x="322180" y="3344592"/>
            <a:ext cx="8461540" cy="6023469"/>
          </a:xfrm>
          <a:prstGeom prst="blockArc">
            <a:avLst>
              <a:gd name="adj1" fmla="val 10904123"/>
              <a:gd name="adj2" fmla="val 21520261"/>
              <a:gd name="adj3" fmla="val 3112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9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B43D55-3854-814A-8D5A-E89E020A1A7D}"/>
              </a:ext>
            </a:extLst>
          </p:cNvPr>
          <p:cNvSpPr txBox="1"/>
          <p:nvPr/>
        </p:nvSpPr>
        <p:spPr>
          <a:xfrm>
            <a:off x="2688543" y="3774840"/>
            <a:ext cx="3872230" cy="55169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87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Comic Sans MS" pitchFamily="66" charset="0"/>
              </a:rPr>
              <a:t>Qualities</a:t>
            </a:r>
            <a:endParaRPr lang="en-US" sz="2987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31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22">
            <a:extLst>
              <a:ext uri="{FF2B5EF4-FFF2-40B4-BE49-F238E27FC236}">
                <a16:creationId xmlns:a16="http://schemas.microsoft.com/office/drawing/2014/main" id="{8FB5FF35-C882-E546-B7AC-D69B9BDF2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5E9D4-279C-7A41-B94E-5DB46DB9A157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30721" name="Title 1">
            <a:extLst>
              <a:ext uri="{FF2B5EF4-FFF2-40B4-BE49-F238E27FC236}">
                <a16:creationId xmlns:a16="http://schemas.microsoft.com/office/drawing/2014/main" id="{73320ACC-DBFE-4249-893B-E1FD5E9B3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62" y="121697"/>
            <a:ext cx="8195310" cy="1062355"/>
          </a:xfrm>
        </p:spPr>
        <p:txBody>
          <a:bodyPr/>
          <a:lstStyle/>
          <a:p>
            <a:r>
              <a:rPr lang="en-US" altLang="en-US" dirty="0"/>
              <a:t>Types of Requirements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08D4DE-DA1B-DE4E-A9F2-696311B31AC7}"/>
              </a:ext>
            </a:extLst>
          </p:cNvPr>
          <p:cNvSpPr/>
          <p:nvPr/>
        </p:nvSpPr>
        <p:spPr>
          <a:xfrm>
            <a:off x="322180" y="6212911"/>
            <a:ext cx="8461540" cy="21512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90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6E8CAE8C-4ACF-9541-9B10-D9C4F968117B}"/>
              </a:ext>
            </a:extLst>
          </p:cNvPr>
          <p:cNvSpPr/>
          <p:nvPr/>
        </p:nvSpPr>
        <p:spPr>
          <a:xfrm>
            <a:off x="322180" y="4635335"/>
            <a:ext cx="8461540" cy="3226859"/>
          </a:xfrm>
          <a:prstGeom prst="blockArc">
            <a:avLst>
              <a:gd name="adj1" fmla="val 10830537"/>
              <a:gd name="adj2" fmla="val 21553874"/>
              <a:gd name="adj3" fmla="val 7394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9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47D15-52D2-034B-9C7C-8407A11D763E}"/>
              </a:ext>
            </a:extLst>
          </p:cNvPr>
          <p:cNvSpPr txBox="1"/>
          <p:nvPr/>
        </p:nvSpPr>
        <p:spPr>
          <a:xfrm>
            <a:off x="2616835" y="5280707"/>
            <a:ext cx="3872230" cy="55169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87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omic Sans MS" pitchFamily="66" charset="0"/>
              </a:rPr>
              <a:t>Functionalities </a:t>
            </a:r>
            <a:endParaRPr lang="en-US" sz="2987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B545E487-F49B-C74A-A1C0-9C648AE4699E}"/>
              </a:ext>
            </a:extLst>
          </p:cNvPr>
          <p:cNvSpPr/>
          <p:nvPr/>
        </p:nvSpPr>
        <p:spPr>
          <a:xfrm>
            <a:off x="322180" y="3344592"/>
            <a:ext cx="8461540" cy="6023469"/>
          </a:xfrm>
          <a:prstGeom prst="blockArc">
            <a:avLst>
              <a:gd name="adj1" fmla="val 10904123"/>
              <a:gd name="adj2" fmla="val 21520261"/>
              <a:gd name="adj3" fmla="val 3112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9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D7B67E-5E1D-6947-91B3-7729AEBE60BD}"/>
              </a:ext>
            </a:extLst>
          </p:cNvPr>
          <p:cNvSpPr txBox="1"/>
          <p:nvPr/>
        </p:nvSpPr>
        <p:spPr>
          <a:xfrm>
            <a:off x="2688543" y="3774840"/>
            <a:ext cx="3872230" cy="55169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87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Comic Sans MS" pitchFamily="66" charset="0"/>
              </a:rPr>
              <a:t>Qualities</a:t>
            </a:r>
            <a:endParaRPr lang="en-US" sz="2987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E3F6B-3A2D-5847-9081-59EC0C2571C6}"/>
              </a:ext>
            </a:extLst>
          </p:cNvPr>
          <p:cNvSpPr txBox="1"/>
          <p:nvPr/>
        </p:nvSpPr>
        <p:spPr>
          <a:xfrm>
            <a:off x="2186587" y="3774840"/>
            <a:ext cx="1577575" cy="398443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92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+mn-lt"/>
              </a:rPr>
              <a:t>easy to use</a:t>
            </a:r>
            <a:endParaRPr lang="en-US" sz="1992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38DDEB-14AC-EF46-9297-F0EE3FD25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62" y="4810641"/>
            <a:ext cx="1576142" cy="39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992">
                <a:solidFill>
                  <a:srgbClr val="FF5050"/>
                </a:solidFill>
              </a:rPr>
              <a:t>fast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F05970-F40E-F24A-B281-C456557AB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6815" y="4451781"/>
            <a:ext cx="1577724" cy="39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992">
                <a:solidFill>
                  <a:srgbClr val="FF5050"/>
                </a:solidFill>
              </a:rPr>
              <a:t>available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8654E8-2BE6-4749-8378-5CC03BFD1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673" y="3775162"/>
            <a:ext cx="1577724" cy="39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992">
                <a:solidFill>
                  <a:srgbClr val="008000"/>
                </a:solidFill>
              </a:rPr>
              <a:t>secure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DF0408-9021-2C48-95EE-E5C5DAACA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7949" y="3487440"/>
            <a:ext cx="1792724" cy="39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992">
                <a:solidFill>
                  <a:srgbClr val="3366FF"/>
                </a:solidFill>
              </a:rPr>
              <a:t>easy to learn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F68CEE-4F12-194A-A5AC-1722B829BFCE}"/>
              </a:ext>
            </a:extLst>
          </p:cNvPr>
          <p:cNvSpPr txBox="1"/>
          <p:nvPr/>
        </p:nvSpPr>
        <p:spPr>
          <a:xfrm>
            <a:off x="3477331" y="4205088"/>
            <a:ext cx="1577575" cy="398443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92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safe to use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6537AF-F627-7C4F-B8DD-DE9360A88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6364" y="4451781"/>
            <a:ext cx="1577724" cy="39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992">
                <a:solidFill>
                  <a:srgbClr val="3399FF"/>
                </a:solidFill>
              </a:rPr>
              <a:t>accountable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07B32C-43FF-6143-927E-22D6B6ACF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5672" y="4236780"/>
            <a:ext cx="1576143" cy="39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992">
                <a:solidFill>
                  <a:srgbClr val="339966"/>
                </a:solidFill>
              </a:rPr>
              <a:t>confidential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597D22-2F74-764D-92C8-3F28B932C5AE}"/>
              </a:ext>
            </a:extLst>
          </p:cNvPr>
          <p:cNvSpPr txBox="1"/>
          <p:nvPr/>
        </p:nvSpPr>
        <p:spPr>
          <a:xfrm>
            <a:off x="1828047" y="4133380"/>
            <a:ext cx="1792699" cy="398443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92" dirty="0">
                <a:solidFill>
                  <a:srgbClr val="FFC000"/>
                </a:solidFill>
                <a:latin typeface="+mn-lt"/>
              </a:rPr>
              <a:t>self-recovery</a:t>
            </a:r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DD4CD33B-44FF-E24F-9A00-B64B7B655C43}"/>
              </a:ext>
            </a:extLst>
          </p:cNvPr>
          <p:cNvSpPr/>
          <p:nvPr/>
        </p:nvSpPr>
        <p:spPr>
          <a:xfrm>
            <a:off x="322180" y="2412389"/>
            <a:ext cx="8461540" cy="7601044"/>
          </a:xfrm>
          <a:prstGeom prst="blockArc">
            <a:avLst>
              <a:gd name="adj1" fmla="val 10904123"/>
              <a:gd name="adj2" fmla="val 21522418"/>
              <a:gd name="adj3" fmla="val 1623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9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EA2402-FFDC-D649-9AF1-D3C4752A6D8A}"/>
              </a:ext>
            </a:extLst>
          </p:cNvPr>
          <p:cNvSpPr txBox="1"/>
          <p:nvPr/>
        </p:nvSpPr>
        <p:spPr>
          <a:xfrm>
            <a:off x="2616835" y="2792902"/>
            <a:ext cx="4087354" cy="55169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87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latin typeface="Comic Sans MS" pitchFamily="66" charset="0"/>
              </a:rPr>
              <a:t>Design Requirements</a:t>
            </a:r>
            <a:endParaRPr lang="en-US" sz="2987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9A885-04FB-9D44-B57A-7CFC78130DC6}"/>
              </a:ext>
            </a:extLst>
          </p:cNvPr>
          <p:cNvSpPr txBox="1"/>
          <p:nvPr/>
        </p:nvSpPr>
        <p:spPr>
          <a:xfrm>
            <a:off x="1541216" y="3294281"/>
            <a:ext cx="1720991" cy="337143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93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+mn-lt"/>
              </a:rPr>
              <a:t>maintainable</a:t>
            </a:r>
            <a:endParaRPr lang="en-US" sz="1593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A6BF89-22D0-9043-9A3C-DD376FA06269}"/>
              </a:ext>
            </a:extLst>
          </p:cNvPr>
          <p:cNvSpPr txBox="1"/>
          <p:nvPr/>
        </p:nvSpPr>
        <p:spPr>
          <a:xfrm rot="19822516">
            <a:off x="866690" y="3703132"/>
            <a:ext cx="1720991" cy="337143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93" dirty="0">
                <a:solidFill>
                  <a:srgbClr val="3399FF"/>
                </a:solidFill>
                <a:latin typeface="+mn-lt"/>
              </a:rPr>
              <a:t>testable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3838D4-C347-CD40-9493-C2843F955708}"/>
              </a:ext>
            </a:extLst>
          </p:cNvPr>
          <p:cNvSpPr txBox="1"/>
          <p:nvPr/>
        </p:nvSpPr>
        <p:spPr>
          <a:xfrm rot="1872465">
            <a:off x="6669656" y="3876726"/>
            <a:ext cx="1720991" cy="337143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93" dirty="0">
                <a:solidFill>
                  <a:srgbClr val="16446A"/>
                </a:solidFill>
                <a:latin typeface="+mn-lt"/>
              </a:rPr>
              <a:t>expandable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CD9DF8-EE9D-BB4F-ACAF-953DD7AAE25B}"/>
              </a:ext>
            </a:extLst>
          </p:cNvPr>
          <p:cNvSpPr txBox="1"/>
          <p:nvPr/>
        </p:nvSpPr>
        <p:spPr>
          <a:xfrm>
            <a:off x="3692455" y="2555805"/>
            <a:ext cx="1720991" cy="337143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93" dirty="0">
                <a:solidFill>
                  <a:srgbClr val="3399FF"/>
                </a:solidFill>
                <a:latin typeface="+mn-lt"/>
              </a:rPr>
              <a:t>understandable</a:t>
            </a:r>
            <a:r>
              <a:rPr lang="en-US" sz="1593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endParaRPr lang="en-US" sz="1593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F8EDF7-138F-A64A-8FAC-5E77BBC0C85B}"/>
              </a:ext>
            </a:extLst>
          </p:cNvPr>
          <p:cNvSpPr txBox="1"/>
          <p:nvPr/>
        </p:nvSpPr>
        <p:spPr>
          <a:xfrm rot="540264">
            <a:off x="5756207" y="3272884"/>
            <a:ext cx="1720991" cy="337143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93" dirty="0">
                <a:solidFill>
                  <a:srgbClr val="3399FF"/>
                </a:solidFill>
                <a:latin typeface="+mn-lt"/>
              </a:rPr>
              <a:t>reusable</a:t>
            </a:r>
            <a:endParaRPr lang="en-US" sz="1593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6" name="Block Arc 25">
            <a:extLst>
              <a:ext uri="{FF2B5EF4-FFF2-40B4-BE49-F238E27FC236}">
                <a16:creationId xmlns:a16="http://schemas.microsoft.com/office/drawing/2014/main" id="{E0E0CEA6-E7B6-6F4B-8ACF-FCF94F709D16}"/>
              </a:ext>
            </a:extLst>
          </p:cNvPr>
          <p:cNvSpPr/>
          <p:nvPr/>
        </p:nvSpPr>
        <p:spPr>
          <a:xfrm>
            <a:off x="393888" y="1480185"/>
            <a:ext cx="8318124" cy="7959584"/>
          </a:xfrm>
          <a:prstGeom prst="blockArc">
            <a:avLst>
              <a:gd name="adj1" fmla="val 10794003"/>
              <a:gd name="adj2" fmla="val 21533184"/>
              <a:gd name="adj3" fmla="val 650"/>
            </a:avLst>
          </a:prstGeom>
          <a:solidFill>
            <a:srgbClr val="3399FF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9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44E63F-F183-C148-92DB-EFAAF7CECD81}"/>
              </a:ext>
            </a:extLst>
          </p:cNvPr>
          <p:cNvSpPr txBox="1"/>
          <p:nvPr/>
        </p:nvSpPr>
        <p:spPr>
          <a:xfrm>
            <a:off x="2616835" y="1623601"/>
            <a:ext cx="4087354" cy="55169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87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B0F0"/>
                </a:solidFill>
                <a:latin typeface="Comic Sans MS" pitchFamily="66" charset="0"/>
              </a:rPr>
              <a:t>Business Goals</a:t>
            </a:r>
            <a:endParaRPr lang="en-US" sz="2987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997385-0809-7B4C-B646-371E13B7F503}"/>
              </a:ext>
            </a:extLst>
          </p:cNvPr>
          <p:cNvSpPr txBox="1">
            <a:spLocks noChangeArrowheads="1"/>
          </p:cNvSpPr>
          <p:nvPr/>
        </p:nvSpPr>
        <p:spPr bwMode="auto">
          <a:xfrm rot="20209388">
            <a:off x="1432282" y="2260674"/>
            <a:ext cx="1936585" cy="583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593">
                <a:solidFill>
                  <a:srgbClr val="FF5050"/>
                </a:solidFill>
              </a:rPr>
              <a:t>implementation cost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48CDB4-D224-E64C-821D-116EA9507EC3}"/>
              </a:ext>
            </a:extLst>
          </p:cNvPr>
          <p:cNvSpPr txBox="1">
            <a:spLocks noChangeArrowheads="1"/>
          </p:cNvSpPr>
          <p:nvPr/>
        </p:nvSpPr>
        <p:spPr bwMode="auto">
          <a:xfrm rot="1203004">
            <a:off x="5997879" y="2324286"/>
            <a:ext cx="1721585" cy="824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390">
                <a:solidFill>
                  <a:srgbClr val="CF943D"/>
                </a:solidFill>
              </a:rPr>
              <a:t>time to market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F303B6-89C8-C644-A2D3-7A9D68729293}"/>
              </a:ext>
            </a:extLst>
          </p:cNvPr>
          <p:cNvSpPr txBox="1"/>
          <p:nvPr/>
        </p:nvSpPr>
        <p:spPr>
          <a:xfrm rot="19822516">
            <a:off x="866689" y="2887420"/>
            <a:ext cx="1720991" cy="337143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93" dirty="0">
                <a:solidFill>
                  <a:srgbClr val="3399FF"/>
                </a:solidFill>
                <a:latin typeface="+mn-lt"/>
              </a:rPr>
              <a:t>effort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EA8865-209E-EE46-ADDB-1A1F63526C1B}"/>
              </a:ext>
            </a:extLst>
          </p:cNvPr>
          <p:cNvSpPr txBox="1"/>
          <p:nvPr/>
        </p:nvSpPr>
        <p:spPr>
          <a:xfrm rot="21103701">
            <a:off x="2579660" y="2116776"/>
            <a:ext cx="1720991" cy="337143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93" dirty="0">
                <a:solidFill>
                  <a:srgbClr val="339966"/>
                </a:solidFill>
                <a:latin typeface="+mn-lt"/>
              </a:rPr>
              <a:t>reputation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253EF9-3204-5F41-90F1-381C8399B64E}"/>
              </a:ext>
            </a:extLst>
          </p:cNvPr>
          <p:cNvSpPr txBox="1"/>
          <p:nvPr/>
        </p:nvSpPr>
        <p:spPr>
          <a:xfrm>
            <a:off x="4205156" y="2050416"/>
            <a:ext cx="1996659" cy="33830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93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Maintenance cost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A9270C-023A-D346-B4D0-CFD0185523F5}"/>
              </a:ext>
            </a:extLst>
          </p:cNvPr>
          <p:cNvSpPr txBox="1"/>
          <p:nvPr/>
        </p:nvSpPr>
        <p:spPr>
          <a:xfrm>
            <a:off x="2903667" y="5854371"/>
            <a:ext cx="3370274" cy="458209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9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What the system does?</a:t>
            </a:r>
          </a:p>
        </p:txBody>
      </p:sp>
    </p:spTree>
    <p:extLst>
      <p:ext uri="{BB962C8B-B14F-4D97-AF65-F5344CB8AC3E}">
        <p14:creationId xmlns:p14="http://schemas.microsoft.com/office/powerpoint/2010/main" val="76694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6" grpId="0"/>
      <p:bldP spid="17" grpId="0"/>
      <p:bldP spid="28" grpId="0"/>
      <p:bldP spid="29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E5031B97-C62A-9F48-B42A-9DD858B2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0D15F-EDAC-3548-B2AA-42B0CDE53864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83682" name="Rectangle 2">
            <a:extLst>
              <a:ext uri="{FF2B5EF4-FFF2-40B4-BE49-F238E27FC236}">
                <a16:creationId xmlns:a16="http://schemas.microsoft.com/office/drawing/2014/main" id="{FBA73CEF-C295-9247-9DB6-3DFF03FD1C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462" y="247948"/>
            <a:ext cx="8195310" cy="1062355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/>
              <a:t>Problem Domain </a:t>
            </a:r>
            <a:r>
              <a:rPr lang="en-US" sz="3600" i="1" dirty="0"/>
              <a:t>vs. </a:t>
            </a:r>
            <a:r>
              <a:rPr lang="en-US" sz="3600" dirty="0"/>
              <a:t>Solution Domain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38DA1F15-45EA-AB44-91CB-05FA974D82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700" y="1623576"/>
            <a:ext cx="8394502" cy="4924459"/>
          </a:xfrm>
        </p:spPr>
        <p:txBody>
          <a:bodyPr/>
          <a:lstStyle/>
          <a:p>
            <a:pPr marL="455280" indent="-455280"/>
            <a:r>
              <a:rPr lang="en-US" altLang="en-US"/>
              <a:t>Two basic principles:</a:t>
            </a:r>
          </a:p>
          <a:p>
            <a:pPr marL="758800" lvl="1" indent="-303520">
              <a:buFont typeface="Times" pitchFamily="2" charset="0"/>
              <a:buAutoNum type="arabicPeriod"/>
            </a:pPr>
            <a:r>
              <a:rPr lang="en-US" altLang="en-US"/>
              <a:t>It is useful to separate the problem the solution</a:t>
            </a:r>
          </a:p>
          <a:p>
            <a:pPr marL="1176139" lvl="2" indent="-265580"/>
            <a:r>
              <a:rPr lang="en-US" altLang="en-US"/>
              <a:t>And to document a problem statement separately from any design solutions</a:t>
            </a:r>
          </a:p>
          <a:p>
            <a:pPr marL="758800" lvl="1" indent="-303520">
              <a:buFont typeface="Times" pitchFamily="2" charset="0"/>
              <a:buAutoNum type="arabicPeriod"/>
            </a:pPr>
            <a:r>
              <a:rPr lang="en-US" altLang="en-US"/>
              <a:t>This separation can never be achieved fully in practice</a:t>
            </a:r>
          </a:p>
          <a:p>
            <a:pPr marL="1176139" lvl="2" indent="-265580"/>
            <a:r>
              <a:rPr lang="en-US" altLang="en-US"/>
              <a:t>Because design changes the world, and therefore changes the original problem</a:t>
            </a:r>
          </a:p>
        </p:txBody>
      </p:sp>
    </p:spTree>
    <p:extLst>
      <p:ext uri="{BB962C8B-B14F-4D97-AF65-F5344CB8AC3E}">
        <p14:creationId xmlns:p14="http://schemas.microsoft.com/office/powerpoint/2010/main" val="232276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>
            <a:extLst>
              <a:ext uri="{FF2B5EF4-FFF2-40B4-BE49-F238E27FC236}">
                <a16:creationId xmlns:a16="http://schemas.microsoft.com/office/drawing/2014/main" id="{E2009035-2F53-C148-BA36-F4CA4324F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348" y="431588"/>
            <a:ext cx="8347075" cy="60706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/>
              <a:t>Separate the problem from the solution</a:t>
            </a:r>
          </a:p>
        </p:txBody>
      </p:sp>
      <p:sp>
        <p:nvSpPr>
          <p:cNvPr id="67" name="Rectangle 3">
            <a:extLst>
              <a:ext uri="{FF2B5EF4-FFF2-40B4-BE49-F238E27FC236}">
                <a16:creationId xmlns:a16="http://schemas.microsoft.com/office/drawing/2014/main" id="{817BF0CE-174E-0B47-9E26-817BE36CC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1900" y="3090812"/>
            <a:ext cx="2336800" cy="889000"/>
          </a:xfrm>
          <a:prstGeom prst="rect">
            <a:avLst/>
          </a:prstGeom>
          <a:solidFill>
            <a:srgbClr val="FCFEB9"/>
          </a:solidFill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68" name="Rectangle 4">
            <a:extLst>
              <a:ext uri="{FF2B5EF4-FFF2-40B4-BE49-F238E27FC236}">
                <a16:creationId xmlns:a16="http://schemas.microsoft.com/office/drawing/2014/main" id="{8EB48304-CBC6-0144-853C-8E511D816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1900" y="4614812"/>
            <a:ext cx="2336800" cy="889000"/>
          </a:xfrm>
          <a:prstGeom prst="rect">
            <a:avLst/>
          </a:prstGeom>
          <a:solidFill>
            <a:srgbClr val="FCFEB9"/>
          </a:solidFill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69" name="Rectangle 5">
            <a:extLst>
              <a:ext uri="{FF2B5EF4-FFF2-40B4-BE49-F238E27FC236}">
                <a16:creationId xmlns:a16="http://schemas.microsoft.com/office/drawing/2014/main" id="{4946658E-D11B-0843-A8C6-759A56560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263" y="3208287"/>
            <a:ext cx="12858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5" tIns="44448" rIns="90485" bIns="44448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prstClr val="black"/>
                </a:solidFill>
                <a:latin typeface="Arial" panose="020B0604020202020204" pitchFamily="34" charset="0"/>
              </a:rPr>
              <a:t>Problem</a:t>
            </a:r>
          </a:p>
          <a:p>
            <a:pPr eaLnBrk="1" hangingPunct="1"/>
            <a:r>
              <a:rPr lang="en-US" altLang="en-US" sz="1800" b="1">
                <a:solidFill>
                  <a:prstClr val="black"/>
                </a:solidFill>
                <a:latin typeface="Arial" panose="020B0604020202020204" pitchFamily="34" charset="0"/>
              </a:rPr>
              <a:t>Statement</a:t>
            </a:r>
          </a:p>
        </p:txBody>
      </p:sp>
      <p:sp>
        <p:nvSpPr>
          <p:cNvPr id="70" name="Rectangle 6">
            <a:extLst>
              <a:ext uri="{FF2B5EF4-FFF2-40B4-BE49-F238E27FC236}">
                <a16:creationId xmlns:a16="http://schemas.microsoft.com/office/drawing/2014/main" id="{62B0C402-415C-2A45-AA72-413A1FC2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213" y="4732287"/>
            <a:ext cx="18700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5" tIns="44448" rIns="90485" bIns="44448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prstClr val="black"/>
                </a:solidFill>
                <a:latin typeface="Arial" panose="020B0604020202020204" pitchFamily="34" charset="0"/>
              </a:rPr>
              <a:t>Implementation</a:t>
            </a:r>
          </a:p>
          <a:p>
            <a:pPr eaLnBrk="1" hangingPunct="1"/>
            <a:r>
              <a:rPr lang="en-US" altLang="en-US" sz="1800" b="1">
                <a:solidFill>
                  <a:prstClr val="black"/>
                </a:solidFill>
                <a:latin typeface="Arial" panose="020B0604020202020204" pitchFamily="34" charset="0"/>
              </a:rPr>
              <a:t>Statement</a:t>
            </a:r>
          </a:p>
        </p:txBody>
      </p:sp>
      <p:sp>
        <p:nvSpPr>
          <p:cNvPr id="71" name="AutoShape 7">
            <a:extLst>
              <a:ext uri="{FF2B5EF4-FFF2-40B4-BE49-F238E27FC236}">
                <a16:creationId xmlns:a16="http://schemas.microsoft.com/office/drawing/2014/main" id="{D8C96C0E-DB82-144C-BDC1-3D317B66F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7700" y="6062612"/>
            <a:ext cx="1117600" cy="736600"/>
          </a:xfrm>
          <a:prstGeom prst="cube">
            <a:avLst>
              <a:gd name="adj" fmla="val 24995"/>
            </a:avLst>
          </a:prstGeom>
          <a:solidFill>
            <a:srgbClr val="FDE3BA"/>
          </a:solidFill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3AFEF8FD-6BA8-C646-8D49-50494E3EF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0713" y="6332487"/>
            <a:ext cx="9937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5" tIns="44448" rIns="90485" bIns="44448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prstClr val="black"/>
                </a:solidFill>
                <a:latin typeface="Arial" panose="020B0604020202020204" pitchFamily="34" charset="0"/>
              </a:rPr>
              <a:t>System</a:t>
            </a:r>
          </a:p>
        </p:txBody>
      </p:sp>
      <p:sp>
        <p:nvSpPr>
          <p:cNvPr id="73" name="Line 9">
            <a:extLst>
              <a:ext uri="{FF2B5EF4-FFF2-40B4-BE49-F238E27FC236}">
                <a16:creationId xmlns:a16="http://schemas.microsoft.com/office/drawing/2014/main" id="{1F979974-CB9A-7642-A506-F856AA989799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2633612"/>
            <a:ext cx="0" cy="43180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Line 10">
            <a:extLst>
              <a:ext uri="{FF2B5EF4-FFF2-40B4-BE49-F238E27FC236}">
                <a16:creationId xmlns:a16="http://schemas.microsoft.com/office/drawing/2014/main" id="{C8502A66-D994-C74C-9B12-B2EF5F7686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4005212"/>
            <a:ext cx="0" cy="58420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Line 11">
            <a:extLst>
              <a:ext uri="{FF2B5EF4-FFF2-40B4-BE49-F238E27FC236}">
                <a16:creationId xmlns:a16="http://schemas.microsoft.com/office/drawing/2014/main" id="{5C948BCB-5773-7C4B-A7F5-4FF977079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5529212"/>
            <a:ext cx="0" cy="58420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Line 12">
            <a:extLst>
              <a:ext uri="{FF2B5EF4-FFF2-40B4-BE49-F238E27FC236}">
                <a16:creationId xmlns:a16="http://schemas.microsoft.com/office/drawing/2014/main" id="{1624D2F7-BF0D-0C44-89B1-B7B50A88BE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6500" y="3078112"/>
            <a:ext cx="431800" cy="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Line 13">
            <a:extLst>
              <a:ext uri="{FF2B5EF4-FFF2-40B4-BE49-F238E27FC236}">
                <a16:creationId xmlns:a16="http://schemas.microsoft.com/office/drawing/2014/main" id="{E5C5EDA2-1C71-F841-9CBC-96373F2487F4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6500" y="5516512"/>
            <a:ext cx="431800" cy="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Line 14">
            <a:extLst>
              <a:ext uri="{FF2B5EF4-FFF2-40B4-BE49-F238E27FC236}">
                <a16:creationId xmlns:a16="http://schemas.microsoft.com/office/drawing/2014/main" id="{F765C76E-1D8F-E340-A4A3-DD0D37831BA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8500" y="5516512"/>
            <a:ext cx="431800" cy="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Line 15">
            <a:extLst>
              <a:ext uri="{FF2B5EF4-FFF2-40B4-BE49-F238E27FC236}">
                <a16:creationId xmlns:a16="http://schemas.microsoft.com/office/drawing/2014/main" id="{FBF717B9-BF9C-3B4A-9056-FC660B298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8500" y="2011312"/>
            <a:ext cx="431800" cy="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Line 16">
            <a:extLst>
              <a:ext uri="{FF2B5EF4-FFF2-40B4-BE49-F238E27FC236}">
                <a16:creationId xmlns:a16="http://schemas.microsoft.com/office/drawing/2014/main" id="{2403C9B9-96DD-E946-A8E4-0E1EBCD76D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8200" y="3548012"/>
            <a:ext cx="330200" cy="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Line 17">
            <a:extLst>
              <a:ext uri="{FF2B5EF4-FFF2-40B4-BE49-F238E27FC236}">
                <a16:creationId xmlns:a16="http://schemas.microsoft.com/office/drawing/2014/main" id="{A63614DE-CCB3-694E-BD1F-2936B70EA5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8200" y="5072012"/>
            <a:ext cx="330200" cy="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Line 18">
            <a:extLst>
              <a:ext uri="{FF2B5EF4-FFF2-40B4-BE49-F238E27FC236}">
                <a16:creationId xmlns:a16="http://schemas.microsoft.com/office/drawing/2014/main" id="{D6D0D146-AA80-F440-8905-5EAAEDB14E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0900" y="3560712"/>
            <a:ext cx="0" cy="149860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Line 19">
            <a:extLst>
              <a:ext uri="{FF2B5EF4-FFF2-40B4-BE49-F238E27FC236}">
                <a16:creationId xmlns:a16="http://schemas.microsoft.com/office/drawing/2014/main" id="{F83FFC17-FF3A-B341-95D7-020A79EA3D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1947812"/>
            <a:ext cx="330200" cy="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Line 20">
            <a:extLst>
              <a:ext uri="{FF2B5EF4-FFF2-40B4-BE49-F238E27FC236}">
                <a16:creationId xmlns:a16="http://schemas.microsoft.com/office/drawing/2014/main" id="{AD6A734B-B7FA-474A-8CF7-9084BFBD5C34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3700" y="1960512"/>
            <a:ext cx="0" cy="454660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Line 21">
            <a:extLst>
              <a:ext uri="{FF2B5EF4-FFF2-40B4-BE49-F238E27FC236}">
                <a16:creationId xmlns:a16="http://schemas.microsoft.com/office/drawing/2014/main" id="{31947C6F-052B-1740-BD02-EBCDB29F13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6400" y="6519812"/>
            <a:ext cx="279400" cy="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Line 22">
            <a:extLst>
              <a:ext uri="{FF2B5EF4-FFF2-40B4-BE49-F238E27FC236}">
                <a16:creationId xmlns:a16="http://schemas.microsoft.com/office/drawing/2014/main" id="{5A7F14F9-40D9-E741-B05D-9E5109A6ADD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3090812"/>
            <a:ext cx="0" cy="241300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Line 23">
            <a:extLst>
              <a:ext uri="{FF2B5EF4-FFF2-40B4-BE49-F238E27FC236}">
                <a16:creationId xmlns:a16="http://schemas.microsoft.com/office/drawing/2014/main" id="{2C0D7468-18EB-214C-8AF8-2B72F0B6A04C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4400" y="2024012"/>
            <a:ext cx="0" cy="3479800"/>
          </a:xfrm>
          <a:prstGeom prst="line">
            <a:avLst/>
          </a:prstGeom>
          <a:noFill/>
          <a:ln w="25400">
            <a:solidFill>
              <a:sysClr val="windowText" lastClr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 24">
            <a:extLst>
              <a:ext uri="{FF2B5EF4-FFF2-40B4-BE49-F238E27FC236}">
                <a16:creationId xmlns:a16="http://schemas.microsoft.com/office/drawing/2014/main" id="{0B4EAAF7-23F9-FE48-8CED-79E832D9C7D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084611" y="4069506"/>
            <a:ext cx="19970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5" tIns="44448" rIns="90485" bIns="44448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 dirty="0">
                <a:solidFill>
                  <a:prstClr val="black"/>
                </a:solidFill>
                <a:latin typeface="Arial" panose="020B0604020202020204" pitchFamily="34" charset="0"/>
              </a:rPr>
              <a:t>Correspondence</a:t>
            </a:r>
          </a:p>
        </p:txBody>
      </p:sp>
      <p:sp>
        <p:nvSpPr>
          <p:cNvPr id="89" name="Rectangle 25">
            <a:extLst>
              <a:ext uri="{FF2B5EF4-FFF2-40B4-BE49-F238E27FC236}">
                <a16:creationId xmlns:a16="http://schemas.microsoft.com/office/drawing/2014/main" id="{98B887BF-C694-EC42-9130-FC997B6B8AA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761458" y="4133006"/>
            <a:ext cx="15144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5" tIns="44448" rIns="90485" bIns="44448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 dirty="0">
                <a:solidFill>
                  <a:prstClr val="black"/>
                </a:solidFill>
                <a:latin typeface="Arial" panose="020B0604020202020204" pitchFamily="34" charset="0"/>
              </a:rPr>
              <a:t>Correctness</a:t>
            </a:r>
          </a:p>
        </p:txBody>
      </p:sp>
      <p:sp>
        <p:nvSpPr>
          <p:cNvPr id="90" name="Rectangle 26">
            <a:extLst>
              <a:ext uri="{FF2B5EF4-FFF2-40B4-BE49-F238E27FC236}">
                <a16:creationId xmlns:a16="http://schemas.microsoft.com/office/drawing/2014/main" id="{4B4F95BC-DFAF-8D4F-A7DE-7491AC8046B3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062119" y="3588494"/>
            <a:ext cx="12731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5" tIns="44448" rIns="90485" bIns="44448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prstClr val="black"/>
                </a:solidFill>
                <a:latin typeface="Arial" panose="020B0604020202020204" pitchFamily="34" charset="0"/>
              </a:rPr>
              <a:t>Validation</a:t>
            </a:r>
          </a:p>
        </p:txBody>
      </p:sp>
      <p:sp>
        <p:nvSpPr>
          <p:cNvPr id="91" name="Rectangle 27">
            <a:extLst>
              <a:ext uri="{FF2B5EF4-FFF2-40B4-BE49-F238E27FC236}">
                <a16:creationId xmlns:a16="http://schemas.microsoft.com/office/drawing/2014/main" id="{E9698FB6-91AE-6341-9851-4F987CD00B9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165131" y="3796456"/>
            <a:ext cx="16129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5" tIns="44448" rIns="90485" bIns="44448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 dirty="0">
                <a:solidFill>
                  <a:prstClr val="black"/>
                </a:solidFill>
                <a:latin typeface="Arial" panose="020B0604020202020204" pitchFamily="34" charset="0"/>
              </a:rPr>
              <a:t>Verification</a:t>
            </a:r>
          </a:p>
        </p:txBody>
      </p:sp>
      <p:sp>
        <p:nvSpPr>
          <p:cNvPr id="92" name="Line 28">
            <a:extLst>
              <a:ext uri="{FF2B5EF4-FFF2-40B4-BE49-F238E27FC236}">
                <a16:creationId xmlns:a16="http://schemas.microsoft.com/office/drawing/2014/main" id="{ABB8301F-0B95-FD4E-8B01-42421EC58598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5522862"/>
            <a:ext cx="0" cy="1054100"/>
          </a:xfrm>
          <a:prstGeom prst="line">
            <a:avLst/>
          </a:prstGeom>
          <a:noFill/>
          <a:ln w="12700">
            <a:solidFill>
              <a:srgbClr val="CECECE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Line 29">
            <a:extLst>
              <a:ext uri="{FF2B5EF4-FFF2-40B4-BE49-F238E27FC236}">
                <a16:creationId xmlns:a16="http://schemas.microsoft.com/office/drawing/2014/main" id="{4079D877-B2F5-7D42-8F1C-A89B3DBA343E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4400" y="5522862"/>
            <a:ext cx="0" cy="1054100"/>
          </a:xfrm>
          <a:prstGeom prst="line">
            <a:avLst/>
          </a:prstGeom>
          <a:noFill/>
          <a:ln w="12700">
            <a:solidFill>
              <a:srgbClr val="CECECE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Line 30">
            <a:extLst>
              <a:ext uri="{FF2B5EF4-FFF2-40B4-BE49-F238E27FC236}">
                <a16:creationId xmlns:a16="http://schemas.microsoft.com/office/drawing/2014/main" id="{6EC98C00-7A55-584A-B7E3-195A79B7043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0150" y="6583312"/>
            <a:ext cx="444500" cy="0"/>
          </a:xfrm>
          <a:prstGeom prst="line">
            <a:avLst/>
          </a:prstGeom>
          <a:noFill/>
          <a:ln w="12700">
            <a:solidFill>
              <a:srgbClr val="CECECE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Line 31">
            <a:extLst>
              <a:ext uri="{FF2B5EF4-FFF2-40B4-BE49-F238E27FC236}">
                <a16:creationId xmlns:a16="http://schemas.microsoft.com/office/drawing/2014/main" id="{50D51ED6-4C0E-744B-9020-55A62FBD716F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2150" y="6583312"/>
            <a:ext cx="444500" cy="0"/>
          </a:xfrm>
          <a:prstGeom prst="line">
            <a:avLst/>
          </a:prstGeom>
          <a:noFill/>
          <a:ln w="12700">
            <a:solidFill>
              <a:srgbClr val="CECECE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angle 32">
            <a:extLst>
              <a:ext uri="{FF2B5EF4-FFF2-40B4-BE49-F238E27FC236}">
                <a16:creationId xmlns:a16="http://schemas.microsoft.com/office/drawing/2014/main" id="{70D73132-94B6-0840-8645-49059BB4B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643012"/>
            <a:ext cx="3429000" cy="537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anose="02040502050405020303" pitchFamily="18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fontAlgn="base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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fontAlgn="base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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fontAlgn="base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SzTx/>
              <a:buFont typeface="Georgia" panose="02040502050405020303" pitchFamily="18" charset="0"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A separate problem description is useful:</a:t>
            </a:r>
          </a:p>
          <a:p>
            <a:pPr marL="657225" marR="0" lvl="1" indent="-24606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438086"/>
              </a:buClr>
              <a:buSzTx/>
              <a:buFont typeface="Georgia" panose="02040502050405020303" pitchFamily="18" charset="0"/>
              <a:buChar char="▫"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Most obvious problem might not the right one to solve</a:t>
            </a:r>
          </a:p>
          <a:p>
            <a:pPr marL="657225" marR="0" lvl="1" indent="-24606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438086"/>
              </a:buClr>
              <a:buSzTx/>
              <a:buFont typeface="Georgia" panose="02040502050405020303" pitchFamily="18" charset="0"/>
              <a:buChar char="▫"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Problem statement can be discussed with stakeholders</a:t>
            </a:r>
          </a:p>
          <a:p>
            <a:pPr marL="657225" marR="0" lvl="1" indent="-24606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438086"/>
              </a:buClr>
              <a:buSzTx/>
              <a:buFont typeface="Georgia" panose="02040502050405020303" pitchFamily="18" charset="0"/>
              <a:buChar char="▫"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Problem statement can be used to evaluate design choices</a:t>
            </a:r>
          </a:p>
          <a:p>
            <a:pPr marL="657225" marR="0" lvl="1" indent="-24606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438086"/>
              </a:buClr>
              <a:buSzTx/>
              <a:buFont typeface="Georgia" panose="02040502050405020303" pitchFamily="18" charset="0"/>
              <a:buChar char="▫"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Problem statement is a source of good test cases</a:t>
            </a:r>
          </a:p>
          <a:p>
            <a:pPr marL="365125" marR="0" lvl="0" indent="-2555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SzTx/>
              <a:buFont typeface="Georgia" panose="02040502050405020303" pitchFamily="18" charset="0"/>
              <a:buChar char="•"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  <a:p>
            <a:pPr marL="365125" marR="0" lvl="0" indent="-2555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SzTx/>
              <a:buFont typeface="Georgia" panose="02040502050405020303" pitchFamily="18" charset="0"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Still need to check:</a:t>
            </a:r>
          </a:p>
          <a:p>
            <a:pPr marL="657225" marR="0" lvl="1" indent="-24606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438086"/>
              </a:buClr>
              <a:buSzTx/>
              <a:buFont typeface="Georgia" panose="02040502050405020303" pitchFamily="18" charset="0"/>
              <a:buChar char="▫"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Solution 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correctly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solves the stated problem</a:t>
            </a:r>
          </a:p>
          <a:p>
            <a:pPr marL="657225" marR="0" lvl="1" indent="-24606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438086"/>
              </a:buClr>
              <a:buSzTx/>
              <a:buFont typeface="Georgia" panose="02040502050405020303" pitchFamily="18" charset="0"/>
              <a:buChar char="▫"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Problem statement 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corresponds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to the needs of the stakeholders</a:t>
            </a:r>
          </a:p>
          <a:p>
            <a:pPr marL="657225" marR="0" lvl="1" indent="-24606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438086"/>
              </a:buClr>
              <a:buSzTx/>
              <a:buFont typeface="Georgia" panose="02040502050405020303" pitchFamily="18" charset="0"/>
              <a:buChar char="▫"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  <a:p>
            <a:pPr marL="657225" marR="0" lvl="1" indent="-24606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438086"/>
              </a:buClr>
              <a:buSzTx/>
              <a:buFont typeface="Georgia" panose="02040502050405020303" pitchFamily="18" charset="0"/>
              <a:buChar char="▫"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97" name="Cloud">
            <a:extLst>
              <a:ext uri="{FF2B5EF4-FFF2-40B4-BE49-F238E27FC236}">
                <a16:creationId xmlns:a16="http://schemas.microsoft.com/office/drawing/2014/main" id="{12299E4B-C72B-FE4C-85FF-2909980F81D4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876800" y="1566812"/>
            <a:ext cx="2743200" cy="1066800"/>
          </a:xfrm>
          <a:custGeom>
            <a:avLst/>
            <a:gdLst>
              <a:gd name="T0" fmla="*/ 8509 w 21600"/>
              <a:gd name="T1" fmla="*/ 533400 h 21600"/>
              <a:gd name="T2" fmla="*/ 1371600 w 21600"/>
              <a:gd name="T3" fmla="*/ 1065664 h 21600"/>
              <a:gd name="T4" fmla="*/ 2740914 w 21600"/>
              <a:gd name="T5" fmla="*/ 533400 h 21600"/>
              <a:gd name="T6" fmla="*/ 1371600 w 21600"/>
              <a:gd name="T7" fmla="*/ 60995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CCFFCC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Problem</a:t>
            </a:r>
            <a:b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</a:b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Situation</a:t>
            </a:r>
          </a:p>
        </p:txBody>
      </p:sp>
    </p:spTree>
    <p:extLst>
      <p:ext uri="{BB962C8B-B14F-4D97-AF65-F5344CB8AC3E}">
        <p14:creationId xmlns:p14="http://schemas.microsoft.com/office/powerpoint/2010/main" val="2078392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7">
            <a:extLst>
              <a:ext uri="{FF2B5EF4-FFF2-40B4-BE49-F238E27FC236}">
                <a16:creationId xmlns:a16="http://schemas.microsoft.com/office/drawing/2014/main" id="{9208B89E-276B-CD4D-BA74-AA47D3ACEF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462" y="247948"/>
            <a:ext cx="8195310" cy="1065517"/>
          </a:xfrm>
        </p:spPr>
        <p:txBody>
          <a:bodyPr/>
          <a:lstStyle/>
          <a:p>
            <a:r>
              <a:rPr lang="en-US" altLang="en-US" dirty="0"/>
              <a:t>But design changes the world…</a:t>
            </a:r>
          </a:p>
        </p:txBody>
      </p:sp>
      <p:sp>
        <p:nvSpPr>
          <p:cNvPr id="46" name="Cloud">
            <a:extLst>
              <a:ext uri="{FF2B5EF4-FFF2-40B4-BE49-F238E27FC236}">
                <a16:creationId xmlns:a16="http://schemas.microsoft.com/office/drawing/2014/main" id="{BF2AAA60-1EE2-4B41-B0BF-A1888F8C9372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200400" y="1524000"/>
            <a:ext cx="2743200" cy="2438400"/>
          </a:xfrm>
          <a:custGeom>
            <a:avLst/>
            <a:gdLst>
              <a:gd name="T0" fmla="*/ 8509 w 21600"/>
              <a:gd name="T1" fmla="*/ 1219200 h 21600"/>
              <a:gd name="T2" fmla="*/ 1371600 w 21600"/>
              <a:gd name="T3" fmla="*/ 2435804 h 21600"/>
              <a:gd name="T4" fmla="*/ 2740914 w 21600"/>
              <a:gd name="T5" fmla="*/ 1219200 h 21600"/>
              <a:gd name="T6" fmla="*/ 1371600 w 21600"/>
              <a:gd name="T7" fmla="*/ 139418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CCFFCC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anchorCtr="1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Problem</a:t>
            </a:r>
            <a:b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</a:b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Situation</a:t>
            </a:r>
          </a:p>
        </p:txBody>
      </p:sp>
      <p:sp>
        <p:nvSpPr>
          <p:cNvPr id="47" name="AutoShape 1028">
            <a:extLst>
              <a:ext uri="{FF2B5EF4-FFF2-40B4-BE49-F238E27FC236}">
                <a16:creationId xmlns:a16="http://schemas.microsoft.com/office/drawing/2014/main" id="{FA22B165-6484-0F48-AF56-DF6B6B86C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810000"/>
            <a:ext cx="1874838" cy="777875"/>
          </a:xfrm>
          <a:prstGeom prst="roundRect">
            <a:avLst>
              <a:gd name="adj" fmla="val 38194"/>
            </a:avLst>
          </a:prstGeom>
          <a:solidFill>
            <a:srgbClr val="D6E2FE"/>
          </a:solidFill>
          <a:ln w="28575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abstract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model of world</a:t>
            </a:r>
          </a:p>
        </p:txBody>
      </p:sp>
      <p:sp>
        <p:nvSpPr>
          <p:cNvPr id="48" name="Rectangle 1029">
            <a:extLst>
              <a:ext uri="{FF2B5EF4-FFF2-40B4-BE49-F238E27FC236}">
                <a16:creationId xmlns:a16="http://schemas.microsoft.com/office/drawing/2014/main" id="{F0AB42AB-3138-E94D-8543-89BF4892A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343400"/>
            <a:ext cx="1771650" cy="779463"/>
          </a:xfrm>
          <a:prstGeom prst="rect">
            <a:avLst/>
          </a:prstGeom>
          <a:solidFill>
            <a:srgbClr val="FBFAC9"/>
          </a:solidFill>
          <a:ln w="2857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implementation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statement</a:t>
            </a:r>
          </a:p>
        </p:txBody>
      </p:sp>
      <p:sp>
        <p:nvSpPr>
          <p:cNvPr id="49" name="Rectangle 1030">
            <a:extLst>
              <a:ext uri="{FF2B5EF4-FFF2-40B4-BE49-F238E27FC236}">
                <a16:creationId xmlns:a16="http://schemas.microsoft.com/office/drawing/2014/main" id="{3E5F161A-06AA-0046-9657-3BA737E3F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5334000"/>
            <a:ext cx="1666875" cy="666750"/>
          </a:xfrm>
          <a:prstGeom prst="rect">
            <a:avLst/>
          </a:prstGeom>
          <a:solidFill>
            <a:srgbClr val="FBFAC9"/>
          </a:solidFill>
          <a:ln w="2857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problem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statement</a:t>
            </a:r>
          </a:p>
        </p:txBody>
      </p:sp>
      <p:cxnSp>
        <p:nvCxnSpPr>
          <p:cNvPr id="50" name="AutoShape 1031">
            <a:extLst>
              <a:ext uri="{FF2B5EF4-FFF2-40B4-BE49-F238E27FC236}">
                <a16:creationId xmlns:a16="http://schemas.microsoft.com/office/drawing/2014/main" id="{B3603CBB-491B-B94B-ABD3-6944611C630B}"/>
              </a:ext>
            </a:extLst>
          </p:cNvPr>
          <p:cNvCxnSpPr>
            <a:cxnSpLocks noChangeShapeType="1"/>
            <a:stCxn id="46" idx="2"/>
            <a:endCxn id="47" idx="0"/>
          </p:cNvCxnSpPr>
          <p:nvPr/>
        </p:nvCxnSpPr>
        <p:spPr bwMode="auto">
          <a:xfrm>
            <a:off x="5954713" y="2743200"/>
            <a:ext cx="1079500" cy="1052513"/>
          </a:xfrm>
          <a:prstGeom prst="straightConnector1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AutoShape 1032">
            <a:extLst>
              <a:ext uri="{FF2B5EF4-FFF2-40B4-BE49-F238E27FC236}">
                <a16:creationId xmlns:a16="http://schemas.microsoft.com/office/drawing/2014/main" id="{3A227676-677E-ED46-8292-DF3FAC4AEDD1}"/>
              </a:ext>
            </a:extLst>
          </p:cNvPr>
          <p:cNvCxnSpPr>
            <a:cxnSpLocks noChangeShapeType="1"/>
            <a:stCxn id="47" idx="2"/>
            <a:endCxn id="49" idx="3"/>
          </p:cNvCxnSpPr>
          <p:nvPr/>
        </p:nvCxnSpPr>
        <p:spPr bwMode="auto">
          <a:xfrm flipH="1">
            <a:off x="5948363" y="4602163"/>
            <a:ext cx="1085850" cy="1065212"/>
          </a:xfrm>
          <a:prstGeom prst="straightConnector1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AutoShape 1033">
            <a:extLst>
              <a:ext uri="{FF2B5EF4-FFF2-40B4-BE49-F238E27FC236}">
                <a16:creationId xmlns:a16="http://schemas.microsoft.com/office/drawing/2014/main" id="{C22F3DC3-B108-7F40-8E80-74209FA05958}"/>
              </a:ext>
            </a:extLst>
          </p:cNvPr>
          <p:cNvCxnSpPr>
            <a:cxnSpLocks noChangeShapeType="1"/>
            <a:stCxn id="49" idx="1"/>
            <a:endCxn id="48" idx="2"/>
          </p:cNvCxnSpPr>
          <p:nvPr/>
        </p:nvCxnSpPr>
        <p:spPr bwMode="auto">
          <a:xfrm flipH="1" flipV="1">
            <a:off x="3095625" y="5137150"/>
            <a:ext cx="1157288" cy="530225"/>
          </a:xfrm>
          <a:prstGeom prst="straightConnector1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AutoShape 1034">
            <a:extLst>
              <a:ext uri="{FF2B5EF4-FFF2-40B4-BE49-F238E27FC236}">
                <a16:creationId xmlns:a16="http://schemas.microsoft.com/office/drawing/2014/main" id="{0D57886E-3D0D-D940-A819-64C498E2FC48}"/>
              </a:ext>
            </a:extLst>
          </p:cNvPr>
          <p:cNvCxnSpPr>
            <a:cxnSpLocks noChangeShapeType="1"/>
            <a:stCxn id="48" idx="0"/>
            <a:endCxn id="58" idx="3"/>
          </p:cNvCxnSpPr>
          <p:nvPr/>
        </p:nvCxnSpPr>
        <p:spPr bwMode="auto">
          <a:xfrm flipV="1">
            <a:off x="3095625" y="3517900"/>
            <a:ext cx="1276350" cy="811213"/>
          </a:xfrm>
          <a:prstGeom prst="straightConnector1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Oval 1035">
            <a:extLst>
              <a:ext uri="{FF2B5EF4-FFF2-40B4-BE49-F238E27FC236}">
                <a16:creationId xmlns:a16="http://schemas.microsoft.com/office/drawing/2014/main" id="{9372C86C-2653-4749-8E02-EBEF78748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325" y="2343150"/>
            <a:ext cx="938213" cy="1001713"/>
          </a:xfrm>
          <a:prstGeom prst="ellipse">
            <a:avLst/>
          </a:prstGeom>
          <a:solidFill>
            <a:srgbClr val="FFA7B6"/>
          </a:solidFill>
          <a:ln w="28575">
            <a:solidFill>
              <a:srgbClr val="67AFBD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>
                <a:ln>
                  <a:noFill/>
                </a:ln>
                <a:solidFill>
                  <a:srgbClr val="424456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change</a:t>
            </a:r>
          </a:p>
        </p:txBody>
      </p:sp>
      <p:cxnSp>
        <p:nvCxnSpPr>
          <p:cNvPr id="55" name="AutoShape 1036">
            <a:extLst>
              <a:ext uri="{FF2B5EF4-FFF2-40B4-BE49-F238E27FC236}">
                <a16:creationId xmlns:a16="http://schemas.microsoft.com/office/drawing/2014/main" id="{97437054-40F9-A949-B1CE-D5181F86CCFE}"/>
              </a:ext>
            </a:extLst>
          </p:cNvPr>
          <p:cNvCxnSpPr>
            <a:cxnSpLocks noChangeShapeType="1"/>
            <a:stCxn id="54" idx="6"/>
            <a:endCxn id="46" idx="0"/>
          </p:cNvCxnSpPr>
          <p:nvPr/>
        </p:nvCxnSpPr>
        <p:spPr bwMode="auto">
          <a:xfrm flipV="1">
            <a:off x="2663825" y="2743200"/>
            <a:ext cx="531813" cy="101600"/>
          </a:xfrm>
          <a:prstGeom prst="straightConnector1">
            <a:avLst/>
          </a:prstGeom>
          <a:noFill/>
          <a:ln w="28575">
            <a:solidFill>
              <a:srgbClr val="67AFBD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AutoShape 1037">
            <a:extLst>
              <a:ext uri="{FF2B5EF4-FFF2-40B4-BE49-F238E27FC236}">
                <a16:creationId xmlns:a16="http://schemas.microsoft.com/office/drawing/2014/main" id="{AAA55266-1BA7-7F41-96CC-EA7A3E765EBD}"/>
              </a:ext>
            </a:extLst>
          </p:cNvPr>
          <p:cNvCxnSpPr>
            <a:cxnSpLocks noChangeShapeType="1"/>
            <a:stCxn id="59" idx="1"/>
            <a:endCxn id="54" idx="5"/>
          </p:cNvCxnSpPr>
          <p:nvPr/>
        </p:nvCxnSpPr>
        <p:spPr bwMode="auto">
          <a:xfrm rot="10800000">
            <a:off x="2511425" y="3213100"/>
            <a:ext cx="1374775" cy="39688"/>
          </a:xfrm>
          <a:prstGeom prst="curvedConnector4">
            <a:avLst>
              <a:gd name="adj1" fmla="val 44921"/>
              <a:gd name="adj2" fmla="val -808000"/>
            </a:avLst>
          </a:prstGeom>
          <a:noFill/>
          <a:ln w="28575">
            <a:solidFill>
              <a:srgbClr val="67AFBD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Text Box 1038">
            <a:extLst>
              <a:ext uri="{FF2B5EF4-FFF2-40B4-BE49-F238E27FC236}">
                <a16:creationId xmlns:a16="http://schemas.microsoft.com/office/drawing/2014/main" id="{B5427361-6C2A-E24C-B25B-F65B5EB3E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1700" y="1871663"/>
            <a:ext cx="15462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 b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8" name="AutoShape 1039">
            <a:extLst>
              <a:ext uri="{FF2B5EF4-FFF2-40B4-BE49-F238E27FC236}">
                <a16:creationId xmlns:a16="http://schemas.microsoft.com/office/drawing/2014/main" id="{AC5228C0-6EAF-AE48-8B8E-321885EE3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819400"/>
            <a:ext cx="1143000" cy="685800"/>
          </a:xfrm>
          <a:prstGeom prst="cube">
            <a:avLst>
              <a:gd name="adj" fmla="val 24977"/>
            </a:avLst>
          </a:prstGeom>
          <a:solidFill>
            <a:srgbClr val="FDE3BA"/>
          </a:solidFill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59" name="Rectangle 1040">
            <a:extLst>
              <a:ext uri="{FF2B5EF4-FFF2-40B4-BE49-F238E27FC236}">
                <a16:creationId xmlns:a16="http://schemas.microsoft.com/office/drawing/2014/main" id="{033B37E8-B3D4-064B-A0A9-AEA05C24C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048000"/>
            <a:ext cx="992188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2602866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6" name="Rectangle 1026">
            <a:extLst>
              <a:ext uri="{FF2B5EF4-FFF2-40B4-BE49-F238E27FC236}">
                <a16:creationId xmlns:a16="http://schemas.microsoft.com/office/drawing/2014/main" id="{127FCBE2-23EE-C244-9264-E2E8C7A9A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2470" y="247948"/>
            <a:ext cx="8195310" cy="1065517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/>
              <a:t>Intertwining of problems and solutions</a:t>
            </a:r>
          </a:p>
        </p:txBody>
      </p:sp>
      <p:grpSp>
        <p:nvGrpSpPr>
          <p:cNvPr id="52" name="Group 1027">
            <a:extLst>
              <a:ext uri="{FF2B5EF4-FFF2-40B4-BE49-F238E27FC236}">
                <a16:creationId xmlns:a16="http://schemas.microsoft.com/office/drawing/2014/main" id="{214D930C-6C7F-A946-BD75-21858472CE82}"/>
              </a:ext>
            </a:extLst>
          </p:cNvPr>
          <p:cNvGrpSpPr>
            <a:grpSpLocks/>
          </p:cNvGrpSpPr>
          <p:nvPr/>
        </p:nvGrpSpPr>
        <p:grpSpPr bwMode="auto">
          <a:xfrm>
            <a:off x="649288" y="1674813"/>
            <a:ext cx="8296275" cy="425450"/>
            <a:chOff x="409" y="1183"/>
            <a:chExt cx="5226" cy="268"/>
          </a:xfrm>
        </p:grpSpPr>
        <p:sp>
          <p:nvSpPr>
            <p:cNvPr id="53" name="Line 1028">
              <a:extLst>
                <a:ext uri="{FF2B5EF4-FFF2-40B4-BE49-F238E27FC236}">
                  <a16:creationId xmlns:a16="http://schemas.microsoft.com/office/drawing/2014/main" id="{ABFA1A73-B549-634B-B5EC-D08CAA7A2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" y="1451"/>
              <a:ext cx="4408" cy="0"/>
            </a:xfrm>
            <a:prstGeom prst="line">
              <a:avLst/>
            </a:prstGeom>
            <a:noFill/>
            <a:ln w="28575">
              <a:solidFill>
                <a:srgbClr val="9900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Rectangle 1029">
              <a:extLst>
                <a:ext uri="{FF2B5EF4-FFF2-40B4-BE49-F238E27FC236}">
                  <a16:creationId xmlns:a16="http://schemas.microsoft.com/office/drawing/2014/main" id="{C368459D-2D1E-6941-A2BE-7AA0FD972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245"/>
              <a:ext cx="249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1" u="none" strike="noStrike" kern="0" cap="none" spc="0" normalizeH="0" baseline="0" noProof="0">
                  <a:ln>
                    <a:noFill/>
                  </a:ln>
                  <a:solidFill>
                    <a:srgbClr val="330099"/>
                  </a:solidFill>
                  <a:effectLst/>
                  <a:uLnTx/>
                  <a:uFillTx/>
                  <a:latin typeface="Georgia" panose="02040502050405020303" pitchFamily="18" charset="0"/>
                  <a:cs typeface="Arial" panose="020B0604020202020204" pitchFamily="34" charset="0"/>
                </a:rPr>
                <a:t>Implementation</a:t>
              </a:r>
              <a:r>
                <a:rPr kumimoji="0" lang="en-GB" altLang="en-US" sz="1200" b="1" i="1" u="none" strike="noStrike" kern="0" cap="none" spc="0" normalizeH="0" baseline="0" noProof="0">
                  <a:ln>
                    <a:noFill/>
                  </a:ln>
                  <a:solidFill>
                    <a:srgbClr val="330099"/>
                  </a:solidFill>
                  <a:effectLst/>
                  <a:uLnTx/>
                  <a:uFillTx/>
                  <a:latin typeface="Georgia" panose="02040502050405020303" pitchFamily="18" charset="0"/>
                  <a:cs typeface="Arial" panose="020B0604020202020204" pitchFamily="34" charset="0"/>
                </a:rPr>
                <a:t> </a:t>
              </a:r>
              <a:r>
                <a:rPr kumimoji="0" lang="en-US" altLang="en-US" sz="1200" b="1" i="1" u="none" strike="noStrike" kern="0" cap="none" spc="0" normalizeH="0" baseline="0" noProof="0">
                  <a:ln>
                    <a:noFill/>
                  </a:ln>
                  <a:solidFill>
                    <a:srgbClr val="330099"/>
                  </a:solidFill>
                  <a:effectLst/>
                  <a:uLnTx/>
                  <a:uFillTx/>
                  <a:latin typeface="Georgia" panose="02040502050405020303" pitchFamily="18" charset="0"/>
                  <a:cs typeface="Arial" panose="020B0604020202020204" pitchFamily="34" charset="0"/>
                </a:rPr>
                <a:t>Dependence</a:t>
              </a:r>
            </a:p>
          </p:txBody>
        </p:sp>
        <p:sp>
          <p:nvSpPr>
            <p:cNvPr id="55" name="Rectangle 1030">
              <a:extLst>
                <a:ext uri="{FF2B5EF4-FFF2-40B4-BE49-F238E27FC236}">
                  <a16:creationId xmlns:a16="http://schemas.microsoft.com/office/drawing/2014/main" id="{7A07775B-DD3F-2847-B12F-CD0F04BA9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1183"/>
              <a:ext cx="858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Dependent</a:t>
              </a:r>
            </a:p>
          </p:txBody>
        </p:sp>
        <p:sp>
          <p:nvSpPr>
            <p:cNvPr id="56" name="Rectangle 1031">
              <a:extLst>
                <a:ext uri="{FF2B5EF4-FFF2-40B4-BE49-F238E27FC236}">
                  <a16:creationId xmlns:a16="http://schemas.microsoft.com/office/drawing/2014/main" id="{F9DE758C-99FD-7A45-804C-E919A62E7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" y="1183"/>
              <a:ext cx="970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Independent</a:t>
              </a:r>
            </a:p>
          </p:txBody>
        </p:sp>
      </p:grpSp>
      <p:grpSp>
        <p:nvGrpSpPr>
          <p:cNvPr id="57" name="Group 1032">
            <a:extLst>
              <a:ext uri="{FF2B5EF4-FFF2-40B4-BE49-F238E27FC236}">
                <a16:creationId xmlns:a16="http://schemas.microsoft.com/office/drawing/2014/main" id="{5839B1DE-A8E2-454C-A45B-521B599E7677}"/>
              </a:ext>
            </a:extLst>
          </p:cNvPr>
          <p:cNvGrpSpPr>
            <a:grpSpLocks/>
          </p:cNvGrpSpPr>
          <p:nvPr/>
        </p:nvGrpSpPr>
        <p:grpSpPr bwMode="auto">
          <a:xfrm>
            <a:off x="158750" y="2230438"/>
            <a:ext cx="1408113" cy="3640137"/>
            <a:chOff x="100" y="1533"/>
            <a:chExt cx="887" cy="2293"/>
          </a:xfrm>
        </p:grpSpPr>
        <p:sp>
          <p:nvSpPr>
            <p:cNvPr id="58" name="Line 1033">
              <a:extLst>
                <a:ext uri="{FF2B5EF4-FFF2-40B4-BE49-F238E27FC236}">
                  <a16:creationId xmlns:a16="http://schemas.microsoft.com/office/drawing/2014/main" id="{FCB70354-D9CA-C448-92E6-2208CBD9E1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8" y="1743"/>
              <a:ext cx="0" cy="1864"/>
            </a:xfrm>
            <a:prstGeom prst="line">
              <a:avLst/>
            </a:prstGeom>
            <a:noFill/>
            <a:ln w="28575">
              <a:solidFill>
                <a:srgbClr val="9900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Rectangle 1034">
              <a:extLst>
                <a:ext uri="{FF2B5EF4-FFF2-40B4-BE49-F238E27FC236}">
                  <a16:creationId xmlns:a16="http://schemas.microsoft.com/office/drawing/2014/main" id="{076D07F2-A365-894F-A153-11956A7F8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" y="1533"/>
              <a:ext cx="650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General</a:t>
              </a:r>
            </a:p>
          </p:txBody>
        </p:sp>
        <p:sp>
          <p:nvSpPr>
            <p:cNvPr id="60" name="Rectangle 1035">
              <a:extLst>
                <a:ext uri="{FF2B5EF4-FFF2-40B4-BE49-F238E27FC236}">
                  <a16:creationId xmlns:a16="http://schemas.microsoft.com/office/drawing/2014/main" id="{953F48C3-C93B-0940-ADDB-16757640D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" y="3597"/>
              <a:ext cx="67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Detailed</a:t>
              </a:r>
            </a:p>
          </p:txBody>
        </p:sp>
        <p:sp>
          <p:nvSpPr>
            <p:cNvPr id="61" name="Rectangle 1036">
              <a:extLst>
                <a:ext uri="{FF2B5EF4-FFF2-40B4-BE49-F238E27FC236}">
                  <a16:creationId xmlns:a16="http://schemas.microsoft.com/office/drawing/2014/main" id="{D545FFEA-A37B-E04B-9E75-2725791AD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274"/>
              <a:ext cx="603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1" u="none" strike="noStrike" kern="0" cap="none" spc="0" normalizeH="0" baseline="0" noProof="0">
                  <a:ln>
                    <a:noFill/>
                  </a:ln>
                  <a:solidFill>
                    <a:srgbClr val="330099"/>
                  </a:solidFill>
                  <a:effectLst/>
                  <a:uLnTx/>
                  <a:uFillTx/>
                  <a:latin typeface="Georgia" panose="02040502050405020303" pitchFamily="18" charset="0"/>
                  <a:cs typeface="Arial" panose="020B0604020202020204" pitchFamily="34" charset="0"/>
                </a:rPr>
                <a:t>Level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1" u="none" strike="noStrike" kern="0" cap="none" spc="0" normalizeH="0" baseline="0" noProof="0">
                  <a:ln>
                    <a:noFill/>
                  </a:ln>
                  <a:solidFill>
                    <a:srgbClr val="330099"/>
                  </a:solidFill>
                  <a:effectLst/>
                  <a:uLnTx/>
                  <a:uFillTx/>
                  <a:latin typeface="Georgia" panose="02040502050405020303" pitchFamily="18" charset="0"/>
                  <a:cs typeface="Arial" panose="020B0604020202020204" pitchFamily="34" charset="0"/>
                </a:rPr>
                <a:t>of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1" u="none" strike="noStrike" kern="0" cap="none" spc="0" normalizeH="0" baseline="0" noProof="0">
                  <a:ln>
                    <a:noFill/>
                  </a:ln>
                  <a:solidFill>
                    <a:srgbClr val="330099"/>
                  </a:solidFill>
                  <a:effectLst/>
                  <a:uLnTx/>
                  <a:uFillTx/>
                  <a:latin typeface="Georgia" panose="02040502050405020303" pitchFamily="18" charset="0"/>
                  <a:cs typeface="Arial" panose="020B0604020202020204" pitchFamily="34" charset="0"/>
                </a:rPr>
                <a:t>Detail</a:t>
              </a:r>
            </a:p>
          </p:txBody>
        </p:sp>
      </p:grpSp>
      <p:sp>
        <p:nvSpPr>
          <p:cNvPr id="62" name="AutoShape 1037">
            <a:extLst>
              <a:ext uri="{FF2B5EF4-FFF2-40B4-BE49-F238E27FC236}">
                <a16:creationId xmlns:a16="http://schemas.microsoft.com/office/drawing/2014/main" id="{52008F7D-05BD-4E4C-A09D-3D0801265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0" y="2444750"/>
            <a:ext cx="2635250" cy="3349625"/>
          </a:xfrm>
          <a:prstGeom prst="triangle">
            <a:avLst>
              <a:gd name="adj" fmla="val 49995"/>
            </a:avLst>
          </a:prstGeom>
          <a:solidFill>
            <a:srgbClr val="FCFEB9"/>
          </a:solidFill>
          <a:ln w="2857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63" name="AutoShape 1038">
            <a:extLst>
              <a:ext uri="{FF2B5EF4-FFF2-40B4-BE49-F238E27FC236}">
                <a16:creationId xmlns:a16="http://schemas.microsoft.com/office/drawing/2014/main" id="{960708F5-981C-A248-A16A-1C5D2CAAB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550" y="2444750"/>
            <a:ext cx="2432050" cy="3349625"/>
          </a:xfrm>
          <a:prstGeom prst="triangle">
            <a:avLst>
              <a:gd name="adj" fmla="val 49995"/>
            </a:avLst>
          </a:prstGeom>
          <a:solidFill>
            <a:srgbClr val="FCFEB9"/>
          </a:solidFill>
          <a:ln w="2857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64" name="Rectangle 1039">
            <a:extLst>
              <a:ext uri="{FF2B5EF4-FFF2-40B4-BE49-F238E27FC236}">
                <a16:creationId xmlns:a16="http://schemas.microsoft.com/office/drawing/2014/main" id="{67644A13-EF9C-1545-A088-B61273D56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5026025"/>
            <a:ext cx="219075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Implementation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Statement</a:t>
            </a:r>
          </a:p>
        </p:txBody>
      </p:sp>
      <p:sp>
        <p:nvSpPr>
          <p:cNvPr id="65" name="Rectangle 1040">
            <a:extLst>
              <a:ext uri="{FF2B5EF4-FFF2-40B4-BE49-F238E27FC236}">
                <a16:creationId xmlns:a16="http://schemas.microsoft.com/office/drawing/2014/main" id="{33DE0B41-BB49-534A-86BB-53219E504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5026025"/>
            <a:ext cx="1344613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Problem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330099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Statement</a:t>
            </a:r>
          </a:p>
        </p:txBody>
      </p:sp>
      <p:sp>
        <p:nvSpPr>
          <p:cNvPr id="66" name="Arc 1041">
            <a:extLst>
              <a:ext uri="{FF2B5EF4-FFF2-40B4-BE49-F238E27FC236}">
                <a16:creationId xmlns:a16="http://schemas.microsoft.com/office/drawing/2014/main" id="{21E2542E-9273-6E47-BDF2-0A1EFA0757E3}"/>
              </a:ext>
            </a:extLst>
          </p:cNvPr>
          <p:cNvSpPr>
            <a:spLocks/>
          </p:cNvSpPr>
          <p:nvPr/>
        </p:nvSpPr>
        <p:spPr bwMode="auto">
          <a:xfrm>
            <a:off x="3330575" y="2947988"/>
            <a:ext cx="2965450" cy="450850"/>
          </a:xfrm>
          <a:custGeom>
            <a:avLst/>
            <a:gdLst>
              <a:gd name="T0" fmla="*/ 0 w 21600"/>
              <a:gd name="T1" fmla="*/ 0 h 21600"/>
              <a:gd name="T2" fmla="*/ 2965450 w 21600"/>
              <a:gd name="T3" fmla="*/ 450850 h 21600"/>
              <a:gd name="T4" fmla="*/ 0 w 21600"/>
              <a:gd name="T5" fmla="*/ 45085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 cap="rnd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Arc 1042">
            <a:extLst>
              <a:ext uri="{FF2B5EF4-FFF2-40B4-BE49-F238E27FC236}">
                <a16:creationId xmlns:a16="http://schemas.microsoft.com/office/drawing/2014/main" id="{E1A469B8-2921-F446-9153-E90672A462F5}"/>
              </a:ext>
            </a:extLst>
          </p:cNvPr>
          <p:cNvSpPr>
            <a:spLocks/>
          </p:cNvSpPr>
          <p:nvPr/>
        </p:nvSpPr>
        <p:spPr bwMode="auto">
          <a:xfrm rot="10800000">
            <a:off x="3643313" y="3405188"/>
            <a:ext cx="2660650" cy="450850"/>
          </a:xfrm>
          <a:custGeom>
            <a:avLst/>
            <a:gdLst>
              <a:gd name="T0" fmla="*/ 0 w 21600"/>
              <a:gd name="T1" fmla="*/ 450850 h 21600"/>
              <a:gd name="T2" fmla="*/ 2659049 w 21600"/>
              <a:gd name="T3" fmla="*/ 0 h 21600"/>
              <a:gd name="T4" fmla="*/ 2660650 w 21600"/>
              <a:gd name="T5" fmla="*/ 45085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21600"/>
                </a:moveTo>
                <a:cubicBezTo>
                  <a:pt x="0" y="9675"/>
                  <a:pt x="9662" y="7"/>
                  <a:pt x="21587" y="0"/>
                </a:cubicBezTo>
              </a:path>
              <a:path w="21600" h="21600" stroke="0" extrusionOk="0">
                <a:moveTo>
                  <a:pt x="0" y="21600"/>
                </a:moveTo>
                <a:cubicBezTo>
                  <a:pt x="0" y="9675"/>
                  <a:pt x="9662" y="7"/>
                  <a:pt x="21587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8575" cap="rnd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Arc 1043">
            <a:extLst>
              <a:ext uri="{FF2B5EF4-FFF2-40B4-BE49-F238E27FC236}">
                <a16:creationId xmlns:a16="http://schemas.microsoft.com/office/drawing/2014/main" id="{B78FFE70-A414-684E-BC2D-6B16B0ADEF0F}"/>
              </a:ext>
            </a:extLst>
          </p:cNvPr>
          <p:cNvSpPr>
            <a:spLocks/>
          </p:cNvSpPr>
          <p:nvPr/>
        </p:nvSpPr>
        <p:spPr bwMode="auto">
          <a:xfrm>
            <a:off x="3338513" y="3549650"/>
            <a:ext cx="298450" cy="298450"/>
          </a:xfrm>
          <a:custGeom>
            <a:avLst/>
            <a:gdLst>
              <a:gd name="T0" fmla="*/ 298450 w 21600"/>
              <a:gd name="T1" fmla="*/ 298450 h 21600"/>
              <a:gd name="T2" fmla="*/ 0 w 21600"/>
              <a:gd name="T3" fmla="*/ 0 h 21600"/>
              <a:gd name="T4" fmla="*/ 29845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28575" cap="rnd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Arc 1044">
            <a:extLst>
              <a:ext uri="{FF2B5EF4-FFF2-40B4-BE49-F238E27FC236}">
                <a16:creationId xmlns:a16="http://schemas.microsoft.com/office/drawing/2014/main" id="{6E331CA7-4881-1148-ADE8-26497FB013EB}"/>
              </a:ext>
            </a:extLst>
          </p:cNvPr>
          <p:cNvSpPr>
            <a:spLocks/>
          </p:cNvSpPr>
          <p:nvPr/>
        </p:nvSpPr>
        <p:spPr bwMode="auto">
          <a:xfrm rot="10800000">
            <a:off x="3330575" y="3321050"/>
            <a:ext cx="603250" cy="222250"/>
          </a:xfrm>
          <a:custGeom>
            <a:avLst/>
            <a:gdLst>
              <a:gd name="T0" fmla="*/ 603250 w 21600"/>
              <a:gd name="T1" fmla="*/ 0 h 21600"/>
              <a:gd name="T2" fmla="*/ 0 w 21600"/>
              <a:gd name="T3" fmla="*/ 22225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28575" cap="rnd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Arc 1045">
            <a:extLst>
              <a:ext uri="{FF2B5EF4-FFF2-40B4-BE49-F238E27FC236}">
                <a16:creationId xmlns:a16="http://schemas.microsoft.com/office/drawing/2014/main" id="{CB308F72-8D8D-524E-A114-C801DEE76478}"/>
              </a:ext>
            </a:extLst>
          </p:cNvPr>
          <p:cNvSpPr>
            <a:spLocks/>
          </p:cNvSpPr>
          <p:nvPr/>
        </p:nvSpPr>
        <p:spPr bwMode="auto">
          <a:xfrm>
            <a:off x="3940175" y="3328988"/>
            <a:ext cx="2355850" cy="603250"/>
          </a:xfrm>
          <a:custGeom>
            <a:avLst/>
            <a:gdLst>
              <a:gd name="T0" fmla="*/ 0 w 21600"/>
              <a:gd name="T1" fmla="*/ 0 h 21600"/>
              <a:gd name="T2" fmla="*/ 2355850 w 21600"/>
              <a:gd name="T3" fmla="*/ 603250 h 21600"/>
              <a:gd name="T4" fmla="*/ 0 w 21600"/>
              <a:gd name="T5" fmla="*/ 60325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 cap="rnd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Arc 1046">
            <a:extLst>
              <a:ext uri="{FF2B5EF4-FFF2-40B4-BE49-F238E27FC236}">
                <a16:creationId xmlns:a16="http://schemas.microsoft.com/office/drawing/2014/main" id="{81F01A67-1A2F-8044-8335-AF3A3762E700}"/>
              </a:ext>
            </a:extLst>
          </p:cNvPr>
          <p:cNvSpPr>
            <a:spLocks/>
          </p:cNvSpPr>
          <p:nvPr/>
        </p:nvSpPr>
        <p:spPr bwMode="auto">
          <a:xfrm rot="10800000">
            <a:off x="3871913" y="3938588"/>
            <a:ext cx="2432050" cy="603250"/>
          </a:xfrm>
          <a:custGeom>
            <a:avLst/>
            <a:gdLst>
              <a:gd name="T0" fmla="*/ 0 w 21600"/>
              <a:gd name="T1" fmla="*/ 603250 h 21600"/>
              <a:gd name="T2" fmla="*/ 2430474 w 21600"/>
              <a:gd name="T3" fmla="*/ 0 h 21600"/>
              <a:gd name="T4" fmla="*/ 2432050 w 21600"/>
              <a:gd name="T5" fmla="*/ 60325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21600"/>
                </a:moveTo>
                <a:cubicBezTo>
                  <a:pt x="0" y="9676"/>
                  <a:pt x="9662" y="7"/>
                  <a:pt x="21586" y="0"/>
                </a:cubicBezTo>
              </a:path>
              <a:path w="21600" h="21600" stroke="0" extrusionOk="0">
                <a:moveTo>
                  <a:pt x="0" y="21600"/>
                </a:moveTo>
                <a:cubicBezTo>
                  <a:pt x="0" y="9676"/>
                  <a:pt x="9662" y="7"/>
                  <a:pt x="21586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8575" cap="rnd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Arc 1047">
            <a:extLst>
              <a:ext uri="{FF2B5EF4-FFF2-40B4-BE49-F238E27FC236}">
                <a16:creationId xmlns:a16="http://schemas.microsoft.com/office/drawing/2014/main" id="{27C8582B-8906-6B4D-825D-B44B3E949704}"/>
              </a:ext>
            </a:extLst>
          </p:cNvPr>
          <p:cNvSpPr>
            <a:spLocks/>
          </p:cNvSpPr>
          <p:nvPr/>
        </p:nvSpPr>
        <p:spPr bwMode="auto">
          <a:xfrm>
            <a:off x="3414713" y="4311650"/>
            <a:ext cx="450850" cy="222250"/>
          </a:xfrm>
          <a:custGeom>
            <a:avLst/>
            <a:gdLst>
              <a:gd name="T0" fmla="*/ 450850 w 21600"/>
              <a:gd name="T1" fmla="*/ 222250 h 21600"/>
              <a:gd name="T2" fmla="*/ 0 w 21600"/>
              <a:gd name="T3" fmla="*/ 0 h 21600"/>
              <a:gd name="T4" fmla="*/ 45085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28575" cap="rnd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Arc 1048">
            <a:extLst>
              <a:ext uri="{FF2B5EF4-FFF2-40B4-BE49-F238E27FC236}">
                <a16:creationId xmlns:a16="http://schemas.microsoft.com/office/drawing/2014/main" id="{5351909C-088E-034B-8A13-976B099AB695}"/>
              </a:ext>
            </a:extLst>
          </p:cNvPr>
          <p:cNvSpPr>
            <a:spLocks/>
          </p:cNvSpPr>
          <p:nvPr/>
        </p:nvSpPr>
        <p:spPr bwMode="auto">
          <a:xfrm rot="10800000">
            <a:off x="3406775" y="4083050"/>
            <a:ext cx="908050" cy="222250"/>
          </a:xfrm>
          <a:custGeom>
            <a:avLst/>
            <a:gdLst>
              <a:gd name="T0" fmla="*/ 908050 w 21600"/>
              <a:gd name="T1" fmla="*/ 0 h 21600"/>
              <a:gd name="T2" fmla="*/ 0 w 21600"/>
              <a:gd name="T3" fmla="*/ 22225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28575" cap="rnd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Arc 1049">
            <a:extLst>
              <a:ext uri="{FF2B5EF4-FFF2-40B4-BE49-F238E27FC236}">
                <a16:creationId xmlns:a16="http://schemas.microsoft.com/office/drawing/2014/main" id="{076386F1-462D-8B47-8B33-972D1931C5BC}"/>
              </a:ext>
            </a:extLst>
          </p:cNvPr>
          <p:cNvSpPr>
            <a:spLocks/>
          </p:cNvSpPr>
          <p:nvPr/>
        </p:nvSpPr>
        <p:spPr bwMode="auto">
          <a:xfrm>
            <a:off x="4321175" y="4090988"/>
            <a:ext cx="1974850" cy="603250"/>
          </a:xfrm>
          <a:custGeom>
            <a:avLst/>
            <a:gdLst>
              <a:gd name="T0" fmla="*/ 0 w 21600"/>
              <a:gd name="T1" fmla="*/ 0 h 21600"/>
              <a:gd name="T2" fmla="*/ 1974850 w 21600"/>
              <a:gd name="T3" fmla="*/ 603250 h 21600"/>
              <a:gd name="T4" fmla="*/ 0 w 21600"/>
              <a:gd name="T5" fmla="*/ 60325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 cap="rnd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1050">
            <a:extLst>
              <a:ext uri="{FF2B5EF4-FFF2-40B4-BE49-F238E27FC236}">
                <a16:creationId xmlns:a16="http://schemas.microsoft.com/office/drawing/2014/main" id="{20FFB957-E47E-DF43-B31C-F24FC5C551D1}"/>
              </a:ext>
            </a:extLst>
          </p:cNvPr>
          <p:cNvSpPr>
            <a:spLocks noChangeArrowheads="1"/>
          </p:cNvSpPr>
          <p:nvPr/>
        </p:nvSpPr>
        <p:spPr bwMode="auto">
          <a:xfrm rot="249935">
            <a:off x="3733800" y="2667000"/>
            <a:ext cx="22510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800" b="1" i="1">
                <a:solidFill>
                  <a:srgbClr val="330099"/>
                </a:solidFill>
                <a:latin typeface="Arial" panose="020B0604020202020204" pitchFamily="34" charset="0"/>
              </a:rPr>
              <a:t>Path of exploration</a:t>
            </a:r>
            <a:endParaRPr lang="en-US" altLang="en-US" sz="1800" b="1" i="1">
              <a:solidFill>
                <a:srgbClr val="33009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49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24E35B80-E7E0-724B-8469-3B5CE79672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454" y="175940"/>
            <a:ext cx="8195310" cy="1062355"/>
          </a:xfrm>
        </p:spPr>
        <p:txBody>
          <a:bodyPr/>
          <a:lstStyle/>
          <a:p>
            <a:r>
              <a:rPr lang="en-US" altLang="en-US" dirty="0"/>
              <a:t>A problem to describe…</a:t>
            </a:r>
          </a:p>
        </p:txBody>
      </p:sp>
      <p:sp>
        <p:nvSpPr>
          <p:cNvPr id="110" name="Rectangle 3">
            <a:extLst>
              <a:ext uri="{FF2B5EF4-FFF2-40B4-BE49-F238E27FC236}">
                <a16:creationId xmlns:a16="http://schemas.microsoft.com/office/drawing/2014/main" id="{5BA5F814-2BF0-A448-8E01-AA677DF6A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1517650"/>
            <a:ext cx="8607425" cy="450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anose="02040502050405020303" pitchFamily="18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fontAlgn="base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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fontAlgn="base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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fontAlgn="base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SzTx/>
              <a:buFont typeface="Georgia" panose="02040502050405020303" pitchFamily="18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E.g. “prevent unauthorized access to CS machines”</a:t>
            </a:r>
          </a:p>
        </p:txBody>
      </p:sp>
      <p:sp>
        <p:nvSpPr>
          <p:cNvPr id="111" name="Oval 4">
            <a:extLst>
              <a:ext uri="{FF2B5EF4-FFF2-40B4-BE49-F238E27FC236}">
                <a16:creationId xmlns:a16="http://schemas.microsoft.com/office/drawing/2014/main" id="{6DA28912-1749-BF44-8670-81DE00B35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420938"/>
            <a:ext cx="5334000" cy="3498850"/>
          </a:xfrm>
          <a:prstGeom prst="ellipse">
            <a:avLst/>
          </a:prstGeom>
          <a:solidFill>
            <a:srgbClr val="D6E2FE"/>
          </a:solidFill>
          <a:ln w="25400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12" name="Oval 5">
            <a:extLst>
              <a:ext uri="{FF2B5EF4-FFF2-40B4-BE49-F238E27FC236}">
                <a16:creationId xmlns:a16="http://schemas.microsoft.com/office/drawing/2014/main" id="{21B8635C-D194-1147-9615-168C44147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370138"/>
            <a:ext cx="5602288" cy="3505200"/>
          </a:xfrm>
          <a:prstGeom prst="ellipse">
            <a:avLst/>
          </a:prstGeom>
          <a:solidFill>
            <a:srgbClr val="FBFAC9">
              <a:alpha val="50195"/>
            </a:srgbClr>
          </a:solidFill>
          <a:ln w="25400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113" name="Rectangle 6">
            <a:extLst>
              <a:ext uri="{FF2B5EF4-FFF2-40B4-BE49-F238E27FC236}">
                <a16:creationId xmlns:a16="http://schemas.microsoft.com/office/drawing/2014/main" id="{E00B3CDC-2033-094A-BB7E-81D138BF9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827338"/>
            <a:ext cx="2584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encryption algorithms</a:t>
            </a:r>
          </a:p>
        </p:txBody>
      </p:sp>
      <p:sp>
        <p:nvSpPr>
          <p:cNvPr id="114" name="Rectangle 7">
            <a:extLst>
              <a:ext uri="{FF2B5EF4-FFF2-40B4-BE49-F238E27FC236}">
                <a16:creationId xmlns:a16="http://schemas.microsoft.com/office/drawing/2014/main" id="{00B59F63-D717-E940-A10B-BA5D4B2A6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827338"/>
            <a:ext cx="1136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students</a:t>
            </a:r>
          </a:p>
        </p:txBody>
      </p:sp>
      <p:sp>
        <p:nvSpPr>
          <p:cNvPr id="115" name="Rectangle 8">
            <a:extLst>
              <a:ext uri="{FF2B5EF4-FFF2-40B4-BE49-F238E27FC236}">
                <a16:creationId xmlns:a16="http://schemas.microsoft.com/office/drawing/2014/main" id="{D49E7E64-6D31-9E48-BFBB-EA465D06F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208338"/>
            <a:ext cx="117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intruders</a:t>
            </a:r>
          </a:p>
        </p:txBody>
      </p:sp>
      <p:sp>
        <p:nvSpPr>
          <p:cNvPr id="116" name="Rectangle 9">
            <a:extLst>
              <a:ext uri="{FF2B5EF4-FFF2-40B4-BE49-F238E27FC236}">
                <a16:creationId xmlns:a16="http://schemas.microsoft.com/office/drawing/2014/main" id="{523EA599-0768-2742-AEDC-F045E6FDF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970338"/>
            <a:ext cx="12509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password</a:t>
            </a:r>
          </a:p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allocation</a:t>
            </a:r>
          </a:p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process</a:t>
            </a:r>
          </a:p>
        </p:txBody>
      </p:sp>
      <p:sp>
        <p:nvSpPr>
          <p:cNvPr id="117" name="Rectangle 10">
            <a:extLst>
              <a:ext uri="{FF2B5EF4-FFF2-40B4-BE49-F238E27FC236}">
                <a16:creationId xmlns:a16="http://schemas.microsoft.com/office/drawing/2014/main" id="{F281EFC7-2F86-F744-AA73-D33F04616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5037138"/>
            <a:ext cx="1720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stickies with</a:t>
            </a:r>
          </a:p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passwords on</a:t>
            </a:r>
          </a:p>
        </p:txBody>
      </p:sp>
      <p:sp>
        <p:nvSpPr>
          <p:cNvPr id="118" name="Rectangle 11">
            <a:extLst>
              <a:ext uri="{FF2B5EF4-FFF2-40B4-BE49-F238E27FC236}">
                <a16:creationId xmlns:a16="http://schemas.microsoft.com/office/drawing/2014/main" id="{2B1B871C-D76B-1C4A-BF0D-C1FDF5E8F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132138"/>
            <a:ext cx="1009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T-cards</a:t>
            </a:r>
          </a:p>
        </p:txBody>
      </p:sp>
      <p:sp>
        <p:nvSpPr>
          <p:cNvPr id="119" name="Rectangle 12">
            <a:extLst>
              <a:ext uri="{FF2B5EF4-FFF2-40B4-BE49-F238E27FC236}">
                <a16:creationId xmlns:a16="http://schemas.microsoft.com/office/drawing/2014/main" id="{284A6AFA-14C7-CA46-BCA5-93DAD89B2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665538"/>
            <a:ext cx="1365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sysadmins</a:t>
            </a:r>
          </a:p>
        </p:txBody>
      </p:sp>
      <p:sp>
        <p:nvSpPr>
          <p:cNvPr id="120" name="Rectangle 13">
            <a:extLst>
              <a:ext uri="{FF2B5EF4-FFF2-40B4-BE49-F238E27FC236}">
                <a16:creationId xmlns:a16="http://schemas.microsoft.com/office/drawing/2014/main" id="{070FF395-FDE3-0D4D-B406-4B61FF395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198938"/>
            <a:ext cx="984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signed </a:t>
            </a:r>
            <a:b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forms</a:t>
            </a:r>
          </a:p>
        </p:txBody>
      </p:sp>
      <p:sp>
        <p:nvSpPr>
          <p:cNvPr id="121" name="Rectangle 14">
            <a:extLst>
              <a:ext uri="{FF2B5EF4-FFF2-40B4-BE49-F238E27FC236}">
                <a16:creationId xmlns:a16="http://schemas.microsoft.com/office/drawing/2014/main" id="{80F18DA9-E46E-324F-A821-153C3540B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665538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passwords</a:t>
            </a:r>
          </a:p>
        </p:txBody>
      </p:sp>
      <p:sp>
        <p:nvSpPr>
          <p:cNvPr id="122" name="Rectangle 15">
            <a:extLst>
              <a:ext uri="{FF2B5EF4-FFF2-40B4-BE49-F238E27FC236}">
                <a16:creationId xmlns:a16="http://schemas.microsoft.com/office/drawing/2014/main" id="{62299E7A-5D70-2545-9F20-15EBD3BA3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122738"/>
            <a:ext cx="1390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usernames</a:t>
            </a:r>
          </a:p>
        </p:txBody>
      </p:sp>
      <p:sp>
        <p:nvSpPr>
          <p:cNvPr id="123" name="Rectangle 16">
            <a:extLst>
              <a:ext uri="{FF2B5EF4-FFF2-40B4-BE49-F238E27FC236}">
                <a16:creationId xmlns:a16="http://schemas.microsoft.com/office/drawing/2014/main" id="{8DC5DA32-7837-C944-970F-AF0AECB16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656138"/>
            <a:ext cx="1200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typing at </a:t>
            </a:r>
          </a:p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keyboard</a:t>
            </a:r>
          </a:p>
        </p:txBody>
      </p:sp>
      <p:sp>
        <p:nvSpPr>
          <p:cNvPr id="124" name="Rectangle 17">
            <a:extLst>
              <a:ext uri="{FF2B5EF4-FFF2-40B4-BE49-F238E27FC236}">
                <a16:creationId xmlns:a16="http://schemas.microsoft.com/office/drawing/2014/main" id="{2144560F-B571-524B-9BCC-968B17A8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436938"/>
            <a:ext cx="1771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password files</a:t>
            </a:r>
          </a:p>
        </p:txBody>
      </p:sp>
      <p:sp>
        <p:nvSpPr>
          <p:cNvPr id="125" name="Rectangle 18">
            <a:extLst>
              <a:ext uri="{FF2B5EF4-FFF2-40B4-BE49-F238E27FC236}">
                <a16:creationId xmlns:a16="http://schemas.microsoft.com/office/drawing/2014/main" id="{58EA9E86-FEF5-5D4A-B8E3-EA8EE33E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970338"/>
            <a:ext cx="2546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memory management</a:t>
            </a:r>
          </a:p>
        </p:txBody>
      </p:sp>
      <p:sp>
        <p:nvSpPr>
          <p:cNvPr id="126" name="Rectangle 19">
            <a:extLst>
              <a:ext uri="{FF2B5EF4-FFF2-40B4-BE49-F238E27FC236}">
                <a16:creationId xmlns:a16="http://schemas.microsoft.com/office/drawing/2014/main" id="{AE390EB9-8000-0946-A9FD-7642D0082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503738"/>
            <a:ext cx="1847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cache contents</a:t>
            </a:r>
          </a:p>
        </p:txBody>
      </p:sp>
      <p:sp>
        <p:nvSpPr>
          <p:cNvPr id="127" name="Rectangle 20">
            <a:extLst>
              <a:ext uri="{FF2B5EF4-FFF2-40B4-BE49-F238E27FC236}">
                <a16:creationId xmlns:a16="http://schemas.microsoft.com/office/drawing/2014/main" id="{2887DD7A-A4A8-124A-BEA0-864A55109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5113338"/>
            <a:ext cx="1835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secure sockets</a:t>
            </a:r>
          </a:p>
        </p:txBody>
      </p:sp>
      <p:sp>
        <p:nvSpPr>
          <p:cNvPr id="128" name="WordArt 21">
            <a:extLst>
              <a:ext uri="{FF2B5EF4-FFF2-40B4-BE49-F238E27FC236}">
                <a16:creationId xmlns:a16="http://schemas.microsoft.com/office/drawing/2014/main" id="{B96249DE-F0B4-A640-9922-A47FC2F66CA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1363453">
            <a:off x="6589713" y="2513013"/>
            <a:ext cx="2057400" cy="544512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1241707"/>
              </a:avLst>
            </a:prstTxWarp>
          </a:bodyPr>
          <a:lstStyle/>
          <a:p>
            <a:pPr eaLnBrk="1" hangingPunct="1"/>
            <a:r>
              <a:rPr lang="en-US" sz="2000" b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Machine Domain</a:t>
            </a:r>
          </a:p>
        </p:txBody>
      </p:sp>
      <p:sp>
        <p:nvSpPr>
          <p:cNvPr id="129" name="WordArt 22">
            <a:extLst>
              <a:ext uri="{FF2B5EF4-FFF2-40B4-BE49-F238E27FC236}">
                <a16:creationId xmlns:a16="http://schemas.microsoft.com/office/drawing/2014/main" id="{E84A2748-E57D-CE4B-BEC2-C946830E53B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19922926">
            <a:off x="241300" y="2668588"/>
            <a:ext cx="2212975" cy="614362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1263075"/>
              </a:avLst>
            </a:prstTxWarp>
          </a:bodyPr>
          <a:lstStyle/>
          <a:p>
            <a:pPr eaLnBrk="1" hangingPunct="1"/>
            <a:r>
              <a:rPr lang="en-US" sz="2000" b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Application Domain</a:t>
            </a:r>
          </a:p>
        </p:txBody>
      </p:sp>
      <p:sp>
        <p:nvSpPr>
          <p:cNvPr id="130" name="Text Box 23">
            <a:extLst>
              <a:ext uri="{FF2B5EF4-FFF2-40B4-BE49-F238E27FC236}">
                <a16:creationId xmlns:a16="http://schemas.microsoft.com/office/drawing/2014/main" id="{599FA8F9-6BDD-3D4F-873D-3EC9AB17E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6078538"/>
            <a:ext cx="226853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things the machine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cannot observe</a:t>
            </a:r>
          </a:p>
        </p:txBody>
      </p:sp>
      <p:sp>
        <p:nvSpPr>
          <p:cNvPr id="131" name="Text Box 24">
            <a:extLst>
              <a:ext uri="{FF2B5EF4-FFF2-40B4-BE49-F238E27FC236}">
                <a16:creationId xmlns:a16="http://schemas.microsoft.com/office/drawing/2014/main" id="{838FDB78-75D1-F04C-82F8-E53952650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6154738"/>
            <a:ext cx="184308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things private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to the machine</a:t>
            </a:r>
          </a:p>
        </p:txBody>
      </p:sp>
      <p:sp>
        <p:nvSpPr>
          <p:cNvPr id="132" name="Text Box 25">
            <a:extLst>
              <a:ext uri="{FF2B5EF4-FFF2-40B4-BE49-F238E27FC236}">
                <a16:creationId xmlns:a16="http://schemas.microsoft.com/office/drawing/2014/main" id="{8E00F13F-5B8D-BA45-9C22-EFC7E19B2B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6078538"/>
            <a:ext cx="9271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shared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things</a:t>
            </a:r>
          </a:p>
        </p:txBody>
      </p:sp>
      <p:cxnSp>
        <p:nvCxnSpPr>
          <p:cNvPr id="133" name="AutoShape 26">
            <a:extLst>
              <a:ext uri="{FF2B5EF4-FFF2-40B4-BE49-F238E27FC236}">
                <a16:creationId xmlns:a16="http://schemas.microsoft.com/office/drawing/2014/main" id="{16B51B16-3F12-484D-8289-CEF2751D5EB5}"/>
              </a:ext>
            </a:extLst>
          </p:cNvPr>
          <p:cNvCxnSpPr>
            <a:cxnSpLocks noChangeShapeType="1"/>
            <a:stCxn id="130" idx="1"/>
          </p:cNvCxnSpPr>
          <p:nvPr/>
        </p:nvCxnSpPr>
        <p:spPr bwMode="auto">
          <a:xfrm rot="10800000" flipH="1">
            <a:off x="762000" y="5164138"/>
            <a:ext cx="552450" cy="1279525"/>
          </a:xfrm>
          <a:prstGeom prst="curvedConnector4">
            <a:avLst>
              <a:gd name="adj1" fmla="val -41380"/>
              <a:gd name="adj2" fmla="val 64269"/>
            </a:avLst>
          </a:prstGeom>
          <a:noFill/>
          <a:ln w="19050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" name="AutoShape 27">
            <a:extLst>
              <a:ext uri="{FF2B5EF4-FFF2-40B4-BE49-F238E27FC236}">
                <a16:creationId xmlns:a16="http://schemas.microsoft.com/office/drawing/2014/main" id="{7687D77E-C0B8-694B-B226-2333E4465EDD}"/>
              </a:ext>
            </a:extLst>
          </p:cNvPr>
          <p:cNvCxnSpPr>
            <a:cxnSpLocks noChangeShapeType="1"/>
            <a:stCxn id="131" idx="1"/>
          </p:cNvCxnSpPr>
          <p:nvPr/>
        </p:nvCxnSpPr>
        <p:spPr bwMode="auto">
          <a:xfrm rot="10800000">
            <a:off x="5943600" y="5621338"/>
            <a:ext cx="228600" cy="898525"/>
          </a:xfrm>
          <a:prstGeom prst="curvedConnector2">
            <a:avLst/>
          </a:prstGeom>
          <a:noFill/>
          <a:ln w="19050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5" name="AutoShape 28">
            <a:extLst>
              <a:ext uri="{FF2B5EF4-FFF2-40B4-BE49-F238E27FC236}">
                <a16:creationId xmlns:a16="http://schemas.microsoft.com/office/drawing/2014/main" id="{11ADF975-5F13-B947-880F-9C217AD8671D}"/>
              </a:ext>
            </a:extLst>
          </p:cNvPr>
          <p:cNvCxnSpPr>
            <a:cxnSpLocks noChangeShapeType="1"/>
            <a:stCxn id="132" idx="0"/>
            <a:endCxn id="123" idx="2"/>
          </p:cNvCxnSpPr>
          <p:nvPr/>
        </p:nvCxnSpPr>
        <p:spPr bwMode="auto">
          <a:xfrm rot="5400000" flipH="1">
            <a:off x="4141788" y="5641975"/>
            <a:ext cx="781050" cy="92075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96479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>
            <a:extLst>
              <a:ext uri="{FF2B5EF4-FFF2-40B4-BE49-F238E27FC236}">
                <a16:creationId xmlns:a16="http://schemas.microsoft.com/office/drawing/2014/main" id="{D69FAAAC-A1F6-D24A-BB40-4D1499B753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92" y="252158"/>
            <a:ext cx="8195310" cy="1062355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/>
              <a:t>But we can also move the boundaries…</a:t>
            </a: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A3BC3559-B8A5-814C-A174-6A22AA8C9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1484313"/>
            <a:ext cx="8429625" cy="450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anose="02040502050405020303" pitchFamily="18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fontAlgn="base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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fontAlgn="base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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fontAlgn="base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SzTx/>
              <a:buFont typeface="Georgia" panose="02040502050405020303" pitchFamily="18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E.g. Elevator control system:</a:t>
            </a:r>
          </a:p>
        </p:txBody>
      </p:sp>
      <p:sp>
        <p:nvSpPr>
          <p:cNvPr id="55" name="Oval 4">
            <a:extLst>
              <a:ext uri="{FF2B5EF4-FFF2-40B4-BE49-F238E27FC236}">
                <a16:creationId xmlns:a16="http://schemas.microsoft.com/office/drawing/2014/main" id="{875B15FA-795D-764D-A654-5D6FC454F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039938"/>
            <a:ext cx="5688013" cy="2995612"/>
          </a:xfrm>
          <a:prstGeom prst="ellipse">
            <a:avLst/>
          </a:prstGeom>
          <a:solidFill>
            <a:srgbClr val="D6E2FE"/>
          </a:solidFill>
          <a:ln w="25400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6" name="Oval 5">
            <a:extLst>
              <a:ext uri="{FF2B5EF4-FFF2-40B4-BE49-F238E27FC236}">
                <a16:creationId xmlns:a16="http://schemas.microsoft.com/office/drawing/2014/main" id="{1232ADDD-DACB-3146-8F31-F861F20DE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2913" y="1989138"/>
            <a:ext cx="5827712" cy="3022600"/>
          </a:xfrm>
          <a:prstGeom prst="ellipse">
            <a:avLst/>
          </a:prstGeom>
          <a:solidFill>
            <a:srgbClr val="FBFAC9">
              <a:alpha val="50195"/>
            </a:srgbClr>
          </a:solidFill>
          <a:ln w="25400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57" name="Rectangle 6">
            <a:extLst>
              <a:ext uri="{FF2B5EF4-FFF2-40B4-BE49-F238E27FC236}">
                <a16:creationId xmlns:a16="http://schemas.microsoft.com/office/drawing/2014/main" id="{3BFE5C73-819D-C84A-B2A7-F1A972EF3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344738"/>
            <a:ext cx="1597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people waiting</a:t>
            </a:r>
          </a:p>
        </p:txBody>
      </p:sp>
      <p:sp>
        <p:nvSpPr>
          <p:cNvPr id="58" name="WordArt 7">
            <a:extLst>
              <a:ext uri="{FF2B5EF4-FFF2-40B4-BE49-F238E27FC236}">
                <a16:creationId xmlns:a16="http://schemas.microsoft.com/office/drawing/2014/main" id="{11EBC44D-DF99-FF49-8E4D-0B56E4361C2B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1302498">
            <a:off x="6705600" y="2133600"/>
            <a:ext cx="2057400" cy="544513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1241708"/>
              </a:avLst>
            </a:prstTxWarp>
          </a:bodyPr>
          <a:lstStyle/>
          <a:p>
            <a:pPr eaLnBrk="1" hangingPunct="1"/>
            <a:r>
              <a:rPr lang="en-US" sz="2000" b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Machine Domain</a:t>
            </a:r>
          </a:p>
        </p:txBody>
      </p:sp>
      <p:sp>
        <p:nvSpPr>
          <p:cNvPr id="59" name="WordArt 8">
            <a:extLst>
              <a:ext uri="{FF2B5EF4-FFF2-40B4-BE49-F238E27FC236}">
                <a16:creationId xmlns:a16="http://schemas.microsoft.com/office/drawing/2014/main" id="{5D1A712E-8EBA-8A4B-8595-838E794DB01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20143539">
            <a:off x="228600" y="2273300"/>
            <a:ext cx="2212975" cy="614363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1263076"/>
              </a:avLst>
            </a:prstTxWarp>
          </a:bodyPr>
          <a:lstStyle/>
          <a:p>
            <a:pPr eaLnBrk="1" hangingPunct="1"/>
            <a:r>
              <a:rPr lang="en-US" sz="2000" b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Application Domain</a:t>
            </a:r>
          </a:p>
        </p:txBody>
      </p:sp>
      <p:sp>
        <p:nvSpPr>
          <p:cNvPr id="60" name="Rectangle 9">
            <a:extLst>
              <a:ext uri="{FF2B5EF4-FFF2-40B4-BE49-F238E27FC236}">
                <a16:creationId xmlns:a16="http://schemas.microsoft.com/office/drawing/2014/main" id="{22660817-FC05-8843-B3ED-345B46CB3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75" y="2797175"/>
            <a:ext cx="22748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people in the elevator</a:t>
            </a:r>
          </a:p>
        </p:txBody>
      </p:sp>
      <p:sp>
        <p:nvSpPr>
          <p:cNvPr id="61" name="Rectangle 10">
            <a:extLst>
              <a:ext uri="{FF2B5EF4-FFF2-40B4-BE49-F238E27FC236}">
                <a16:creationId xmlns:a16="http://schemas.microsoft.com/office/drawing/2014/main" id="{EECD71D1-78F7-C64F-B918-BAB15ED61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259138"/>
            <a:ext cx="24669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people wanting to go to</a:t>
            </a:r>
            <a:b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a particular floor </a:t>
            </a:r>
          </a:p>
        </p:txBody>
      </p:sp>
      <p:sp>
        <p:nvSpPr>
          <p:cNvPr id="62" name="Rectangle 11">
            <a:extLst>
              <a:ext uri="{FF2B5EF4-FFF2-40B4-BE49-F238E27FC236}">
                <a16:creationId xmlns:a16="http://schemas.microsoft.com/office/drawing/2014/main" id="{23942BA6-1F70-F94A-8970-108EF5EA9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944938"/>
            <a:ext cx="1731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Elevator motors</a:t>
            </a:r>
          </a:p>
        </p:txBody>
      </p:sp>
      <p:sp>
        <p:nvSpPr>
          <p:cNvPr id="63" name="Rectangle 12">
            <a:extLst>
              <a:ext uri="{FF2B5EF4-FFF2-40B4-BE49-F238E27FC236}">
                <a16:creationId xmlns:a16="http://schemas.microsoft.com/office/drawing/2014/main" id="{E275898B-A119-A142-8FF5-2815F3DA7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573338"/>
            <a:ext cx="218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Elevator call buttons</a:t>
            </a:r>
          </a:p>
        </p:txBody>
      </p:sp>
      <p:sp>
        <p:nvSpPr>
          <p:cNvPr id="64" name="Rectangle 13">
            <a:extLst>
              <a:ext uri="{FF2B5EF4-FFF2-40B4-BE49-F238E27FC236}">
                <a16:creationId xmlns:a16="http://schemas.microsoft.com/office/drawing/2014/main" id="{4B178757-6579-874E-9C1B-6A62CE48D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878138"/>
            <a:ext cx="22844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Floor request buttons</a:t>
            </a:r>
          </a:p>
        </p:txBody>
      </p:sp>
      <p:sp>
        <p:nvSpPr>
          <p:cNvPr id="65" name="Rectangle 14">
            <a:extLst>
              <a:ext uri="{FF2B5EF4-FFF2-40B4-BE49-F238E27FC236}">
                <a16:creationId xmlns:a16="http://schemas.microsoft.com/office/drawing/2014/main" id="{79A37562-4F94-1D46-9DCE-747D99546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487738"/>
            <a:ext cx="2455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Current floor indicators</a:t>
            </a:r>
          </a:p>
        </p:txBody>
      </p:sp>
      <p:sp>
        <p:nvSpPr>
          <p:cNvPr id="66" name="Rectangle 15">
            <a:extLst>
              <a:ext uri="{FF2B5EF4-FFF2-40B4-BE49-F238E27FC236}">
                <a16:creationId xmlns:a16="http://schemas.microsoft.com/office/drawing/2014/main" id="{68C9F530-6987-E94B-9DF2-C80EA8C3C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649538"/>
            <a:ext cx="22621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Scheduling algorithm</a:t>
            </a:r>
          </a:p>
        </p:txBody>
      </p:sp>
      <p:sp>
        <p:nvSpPr>
          <p:cNvPr id="67" name="Rectangle 16">
            <a:extLst>
              <a:ext uri="{FF2B5EF4-FFF2-40B4-BE49-F238E27FC236}">
                <a16:creationId xmlns:a16="http://schemas.microsoft.com/office/drawing/2014/main" id="{C203FE31-2E36-3F49-8DB7-119188AD9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478338"/>
            <a:ext cx="1336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Safety rules</a:t>
            </a:r>
          </a:p>
        </p:txBody>
      </p:sp>
      <p:sp>
        <p:nvSpPr>
          <p:cNvPr id="68" name="Rectangle 17">
            <a:extLst>
              <a:ext uri="{FF2B5EF4-FFF2-40B4-BE49-F238E27FC236}">
                <a16:creationId xmlns:a16="http://schemas.microsoft.com/office/drawing/2014/main" id="{8391CE86-4278-AA4B-8BBA-AB0C79D1B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792538"/>
            <a:ext cx="1371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Motor on/off</a:t>
            </a:r>
          </a:p>
        </p:txBody>
      </p:sp>
      <p:sp>
        <p:nvSpPr>
          <p:cNvPr id="69" name="Rectangle 18">
            <a:extLst>
              <a:ext uri="{FF2B5EF4-FFF2-40B4-BE49-F238E27FC236}">
                <a16:creationId xmlns:a16="http://schemas.microsoft.com/office/drawing/2014/main" id="{566359A1-2B5B-6842-AC22-4E6C47E74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4173538"/>
            <a:ext cx="1774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Door open/close</a:t>
            </a:r>
          </a:p>
        </p:txBody>
      </p:sp>
      <p:sp>
        <p:nvSpPr>
          <p:cNvPr id="70" name="Rectangle 19">
            <a:extLst>
              <a:ext uri="{FF2B5EF4-FFF2-40B4-BE49-F238E27FC236}">
                <a16:creationId xmlns:a16="http://schemas.microsoft.com/office/drawing/2014/main" id="{F973215A-09B3-F34F-A69D-D98E34481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411538"/>
            <a:ext cx="1787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Control program</a:t>
            </a:r>
          </a:p>
        </p:txBody>
      </p:sp>
      <p:sp>
        <p:nvSpPr>
          <p:cNvPr id="71" name="Rectangle 20">
            <a:extLst>
              <a:ext uri="{FF2B5EF4-FFF2-40B4-BE49-F238E27FC236}">
                <a16:creationId xmlns:a16="http://schemas.microsoft.com/office/drawing/2014/main" id="{DBD6FBE7-4CE0-6341-ACC1-51B00EC9D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182938"/>
            <a:ext cx="1416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button lights</a:t>
            </a:r>
          </a:p>
        </p:txBody>
      </p:sp>
      <p:grpSp>
        <p:nvGrpSpPr>
          <p:cNvPr id="72" name="Group 21">
            <a:extLst>
              <a:ext uri="{FF2B5EF4-FFF2-40B4-BE49-F238E27FC236}">
                <a16:creationId xmlns:a16="http://schemas.microsoft.com/office/drawing/2014/main" id="{49DB1197-0614-314F-8B69-010BEA318040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2178050"/>
            <a:ext cx="8510588" cy="4298950"/>
            <a:chOff x="192" y="1372"/>
            <a:chExt cx="5361" cy="2708"/>
          </a:xfrm>
        </p:grpSpPr>
        <p:sp>
          <p:nvSpPr>
            <p:cNvPr id="73" name="Rectangle 22">
              <a:extLst>
                <a:ext uri="{FF2B5EF4-FFF2-40B4-BE49-F238E27FC236}">
                  <a16:creationId xmlns:a16="http://schemas.microsoft.com/office/drawing/2014/main" id="{E9E9EC2F-DC3D-EC4A-A68F-553858306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3312"/>
              <a:ext cx="5361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/>
            <a:lstStyle>
              <a:lvl1pPr marL="2857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6858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ct val="25000"/>
                </a:spcBef>
                <a:spcAft>
                  <a:spcPts val="0"/>
                </a:spcAft>
                <a:buClr>
                  <a:srgbClr val="424456"/>
                </a:buClr>
                <a:buSzPct val="75000"/>
                <a:buFont typeface="Monotype Sorts" pitchFamily="2" charset="2"/>
                <a:buChar char="Ü"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anose="02040502050405020303" pitchFamily="18" charset="0"/>
                  <a:cs typeface="Arial" panose="020B0604020202020204" pitchFamily="34" charset="0"/>
                </a:rPr>
                <a:t>We can shift things around:</a:t>
              </a:r>
            </a:p>
            <a:p>
              <a:pPr marL="685800" marR="0" lvl="1" indent="-228600" defTabSz="914400" eaLnBrk="1" fontAlgn="auto" latinLnBrk="0" hangingPunct="1">
                <a:lnSpc>
                  <a:spcPct val="95000"/>
                </a:lnSpc>
                <a:spcBef>
                  <a:spcPct val="10000"/>
                </a:spcBef>
                <a:spcAft>
                  <a:spcPts val="0"/>
                </a:spcAft>
                <a:buClr>
                  <a:srgbClr val="4800B5"/>
                </a:buClr>
                <a:buSzPct val="100000"/>
                <a:buFont typeface="Wingdings" pitchFamily="2" charset="2"/>
                <a:buChar char="Ä"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4800B5"/>
                  </a:solidFill>
                  <a:effectLst/>
                  <a:uLnTx/>
                  <a:uFillTx/>
                  <a:latin typeface="Georgia" panose="02040502050405020303" pitchFamily="18" charset="0"/>
                  <a:cs typeface="Arial" panose="020B0604020202020204" pitchFamily="34" charset="0"/>
                </a:rPr>
                <a:t>E.g. Add some sensors to detect when people are waiting</a:t>
              </a:r>
            </a:p>
            <a:p>
              <a:pPr marL="685800" marR="0" lvl="1" indent="-228600" defTabSz="914400" eaLnBrk="1" fontAlgn="auto" latinLnBrk="0" hangingPunct="1">
                <a:lnSpc>
                  <a:spcPct val="95000"/>
                </a:lnSpc>
                <a:spcBef>
                  <a:spcPct val="10000"/>
                </a:spcBef>
                <a:spcAft>
                  <a:spcPts val="0"/>
                </a:spcAft>
                <a:buClr>
                  <a:srgbClr val="4800B5"/>
                </a:buClr>
                <a:buSzPct val="100000"/>
                <a:buFont typeface="Wingdings" pitchFamily="2" charset="2"/>
                <a:buChar char="Ä"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4800B5"/>
                  </a:solidFill>
                  <a:effectLst/>
                  <a:uLnTx/>
                  <a:uFillTx/>
                  <a:latin typeface="Georgia" panose="02040502050405020303" pitchFamily="18" charset="0"/>
                  <a:cs typeface="Arial" panose="020B0604020202020204" pitchFamily="34" charset="0"/>
                </a:rPr>
                <a:t>This changes the nature of the problem to be solved  </a:t>
              </a: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D5087342-B4F5-804F-A9ED-8AB6CEF53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" y="1372"/>
              <a:ext cx="1099" cy="375"/>
            </a:xfrm>
            <a:custGeom>
              <a:avLst/>
              <a:gdLst>
                <a:gd name="T0" fmla="*/ 537 w 1099"/>
                <a:gd name="T1" fmla="*/ 46 h 375"/>
                <a:gd name="T2" fmla="*/ 370 w 1099"/>
                <a:gd name="T3" fmla="*/ 30 h 375"/>
                <a:gd name="T4" fmla="*/ 152 w 1099"/>
                <a:gd name="T5" fmla="*/ 56 h 375"/>
                <a:gd name="T6" fmla="*/ 71 w 1099"/>
                <a:gd name="T7" fmla="*/ 76 h 375"/>
                <a:gd name="T8" fmla="*/ 31 w 1099"/>
                <a:gd name="T9" fmla="*/ 86 h 375"/>
                <a:gd name="T10" fmla="*/ 16 w 1099"/>
                <a:gd name="T11" fmla="*/ 101 h 375"/>
                <a:gd name="T12" fmla="*/ 6 w 1099"/>
                <a:gd name="T13" fmla="*/ 132 h 375"/>
                <a:gd name="T14" fmla="*/ 16 w 1099"/>
                <a:gd name="T15" fmla="*/ 228 h 375"/>
                <a:gd name="T16" fmla="*/ 163 w 1099"/>
                <a:gd name="T17" fmla="*/ 324 h 375"/>
                <a:gd name="T18" fmla="*/ 436 w 1099"/>
                <a:gd name="T19" fmla="*/ 354 h 375"/>
                <a:gd name="T20" fmla="*/ 598 w 1099"/>
                <a:gd name="T21" fmla="*/ 375 h 375"/>
                <a:gd name="T22" fmla="*/ 922 w 1099"/>
                <a:gd name="T23" fmla="*/ 339 h 375"/>
                <a:gd name="T24" fmla="*/ 1033 w 1099"/>
                <a:gd name="T25" fmla="*/ 309 h 375"/>
                <a:gd name="T26" fmla="*/ 1079 w 1099"/>
                <a:gd name="T27" fmla="*/ 279 h 375"/>
                <a:gd name="T28" fmla="*/ 1099 w 1099"/>
                <a:gd name="T29" fmla="*/ 208 h 375"/>
                <a:gd name="T30" fmla="*/ 1089 w 1099"/>
                <a:gd name="T31" fmla="*/ 101 h 375"/>
                <a:gd name="T32" fmla="*/ 952 w 1099"/>
                <a:gd name="T33" fmla="*/ 25 h 375"/>
                <a:gd name="T34" fmla="*/ 537 w 1099"/>
                <a:gd name="T35" fmla="*/ 46 h 3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99"/>
                <a:gd name="T55" fmla="*/ 0 h 375"/>
                <a:gd name="T56" fmla="*/ 1099 w 1099"/>
                <a:gd name="T57" fmla="*/ 375 h 3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99" h="375">
                  <a:moveTo>
                    <a:pt x="537" y="46"/>
                  </a:moveTo>
                  <a:cubicBezTo>
                    <a:pt x="474" y="43"/>
                    <a:pt x="428" y="41"/>
                    <a:pt x="370" y="30"/>
                  </a:cubicBezTo>
                  <a:cubicBezTo>
                    <a:pt x="296" y="37"/>
                    <a:pt x="225" y="50"/>
                    <a:pt x="152" y="56"/>
                  </a:cubicBezTo>
                  <a:cubicBezTo>
                    <a:pt x="123" y="60"/>
                    <a:pt x="99" y="68"/>
                    <a:pt x="71" y="76"/>
                  </a:cubicBezTo>
                  <a:cubicBezTo>
                    <a:pt x="57" y="79"/>
                    <a:pt x="31" y="86"/>
                    <a:pt x="31" y="86"/>
                  </a:cubicBezTo>
                  <a:cubicBezTo>
                    <a:pt x="26" y="91"/>
                    <a:pt x="19" y="94"/>
                    <a:pt x="16" y="101"/>
                  </a:cubicBezTo>
                  <a:cubicBezTo>
                    <a:pt x="10" y="110"/>
                    <a:pt x="6" y="132"/>
                    <a:pt x="6" y="132"/>
                  </a:cubicBezTo>
                  <a:cubicBezTo>
                    <a:pt x="8" y="164"/>
                    <a:pt x="0" y="200"/>
                    <a:pt x="16" y="228"/>
                  </a:cubicBezTo>
                  <a:cubicBezTo>
                    <a:pt x="48" y="284"/>
                    <a:pt x="98" y="311"/>
                    <a:pt x="163" y="324"/>
                  </a:cubicBezTo>
                  <a:cubicBezTo>
                    <a:pt x="238" y="361"/>
                    <a:pt x="365" y="351"/>
                    <a:pt x="436" y="354"/>
                  </a:cubicBezTo>
                  <a:cubicBezTo>
                    <a:pt x="490" y="360"/>
                    <a:pt x="543" y="370"/>
                    <a:pt x="598" y="375"/>
                  </a:cubicBezTo>
                  <a:cubicBezTo>
                    <a:pt x="713" y="371"/>
                    <a:pt x="815" y="373"/>
                    <a:pt x="922" y="339"/>
                  </a:cubicBezTo>
                  <a:cubicBezTo>
                    <a:pt x="958" y="327"/>
                    <a:pt x="998" y="327"/>
                    <a:pt x="1033" y="309"/>
                  </a:cubicBezTo>
                  <a:cubicBezTo>
                    <a:pt x="1049" y="300"/>
                    <a:pt x="1079" y="279"/>
                    <a:pt x="1079" y="279"/>
                  </a:cubicBezTo>
                  <a:cubicBezTo>
                    <a:pt x="1084" y="254"/>
                    <a:pt x="1094" y="232"/>
                    <a:pt x="1099" y="208"/>
                  </a:cubicBezTo>
                  <a:cubicBezTo>
                    <a:pt x="1095" y="172"/>
                    <a:pt x="1094" y="136"/>
                    <a:pt x="1089" y="101"/>
                  </a:cubicBezTo>
                  <a:cubicBezTo>
                    <a:pt x="1078" y="33"/>
                    <a:pt x="1004" y="30"/>
                    <a:pt x="952" y="25"/>
                  </a:cubicBezTo>
                  <a:cubicBezTo>
                    <a:pt x="540" y="30"/>
                    <a:pt x="684" y="0"/>
                    <a:pt x="537" y="46"/>
                  </a:cubicBezTo>
                  <a:close/>
                </a:path>
              </a:pathLst>
            </a:custGeom>
            <a:noFill/>
            <a:ln w="28575" cmpd="sng">
              <a:solidFill>
                <a:srgbClr val="8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3A45ED0B-CDB3-E14B-A0AF-2162A5F6E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" y="1696"/>
              <a:ext cx="1543" cy="304"/>
            </a:xfrm>
            <a:custGeom>
              <a:avLst/>
              <a:gdLst>
                <a:gd name="T0" fmla="*/ 249 w 1543"/>
                <a:gd name="T1" fmla="*/ 30 h 304"/>
                <a:gd name="T2" fmla="*/ 102 w 1543"/>
                <a:gd name="T3" fmla="*/ 36 h 304"/>
                <a:gd name="T4" fmla="*/ 67 w 1543"/>
                <a:gd name="T5" fmla="*/ 46 h 304"/>
                <a:gd name="T6" fmla="*/ 37 w 1543"/>
                <a:gd name="T7" fmla="*/ 56 h 304"/>
                <a:gd name="T8" fmla="*/ 16 w 1543"/>
                <a:gd name="T9" fmla="*/ 81 h 304"/>
                <a:gd name="T10" fmla="*/ 1 w 1543"/>
                <a:gd name="T11" fmla="*/ 111 h 304"/>
                <a:gd name="T12" fmla="*/ 6 w 1543"/>
                <a:gd name="T13" fmla="*/ 142 h 304"/>
                <a:gd name="T14" fmla="*/ 26 w 1543"/>
                <a:gd name="T15" fmla="*/ 152 h 304"/>
                <a:gd name="T16" fmla="*/ 102 w 1543"/>
                <a:gd name="T17" fmla="*/ 203 h 304"/>
                <a:gd name="T18" fmla="*/ 219 w 1543"/>
                <a:gd name="T19" fmla="*/ 243 h 304"/>
                <a:gd name="T20" fmla="*/ 356 w 1543"/>
                <a:gd name="T21" fmla="*/ 253 h 304"/>
                <a:gd name="T22" fmla="*/ 978 w 1543"/>
                <a:gd name="T23" fmla="*/ 268 h 304"/>
                <a:gd name="T24" fmla="*/ 1135 w 1543"/>
                <a:gd name="T25" fmla="*/ 253 h 304"/>
                <a:gd name="T26" fmla="*/ 1439 w 1543"/>
                <a:gd name="T27" fmla="*/ 198 h 304"/>
                <a:gd name="T28" fmla="*/ 1525 w 1543"/>
                <a:gd name="T29" fmla="*/ 162 h 304"/>
                <a:gd name="T30" fmla="*/ 1480 w 1543"/>
                <a:gd name="T31" fmla="*/ 61 h 304"/>
                <a:gd name="T32" fmla="*/ 1419 w 1543"/>
                <a:gd name="T33" fmla="*/ 41 h 304"/>
                <a:gd name="T34" fmla="*/ 1267 w 1543"/>
                <a:gd name="T35" fmla="*/ 0 h 304"/>
                <a:gd name="T36" fmla="*/ 507 w 1543"/>
                <a:gd name="T37" fmla="*/ 5 h 304"/>
                <a:gd name="T38" fmla="*/ 305 w 1543"/>
                <a:gd name="T39" fmla="*/ 25 h 304"/>
                <a:gd name="T40" fmla="*/ 249 w 1543"/>
                <a:gd name="T41" fmla="*/ 30 h 30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43"/>
                <a:gd name="T64" fmla="*/ 0 h 304"/>
                <a:gd name="T65" fmla="*/ 1543 w 1543"/>
                <a:gd name="T66" fmla="*/ 304 h 30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43" h="304">
                  <a:moveTo>
                    <a:pt x="249" y="30"/>
                  </a:moveTo>
                  <a:cubicBezTo>
                    <a:pt x="200" y="32"/>
                    <a:pt x="150" y="32"/>
                    <a:pt x="102" y="36"/>
                  </a:cubicBezTo>
                  <a:cubicBezTo>
                    <a:pt x="89" y="36"/>
                    <a:pt x="78" y="42"/>
                    <a:pt x="67" y="46"/>
                  </a:cubicBezTo>
                  <a:cubicBezTo>
                    <a:pt x="56" y="49"/>
                    <a:pt x="37" y="56"/>
                    <a:pt x="37" y="56"/>
                  </a:cubicBezTo>
                  <a:cubicBezTo>
                    <a:pt x="20" y="96"/>
                    <a:pt x="44" y="45"/>
                    <a:pt x="16" y="81"/>
                  </a:cubicBezTo>
                  <a:cubicBezTo>
                    <a:pt x="9" y="89"/>
                    <a:pt x="7" y="101"/>
                    <a:pt x="1" y="111"/>
                  </a:cubicBezTo>
                  <a:cubicBezTo>
                    <a:pt x="2" y="121"/>
                    <a:pt x="0" y="133"/>
                    <a:pt x="6" y="142"/>
                  </a:cubicBezTo>
                  <a:cubicBezTo>
                    <a:pt x="9" y="148"/>
                    <a:pt x="19" y="147"/>
                    <a:pt x="26" y="152"/>
                  </a:cubicBezTo>
                  <a:cubicBezTo>
                    <a:pt x="54" y="170"/>
                    <a:pt x="67" y="196"/>
                    <a:pt x="102" y="203"/>
                  </a:cubicBezTo>
                  <a:cubicBezTo>
                    <a:pt x="141" y="225"/>
                    <a:pt x="174" y="233"/>
                    <a:pt x="219" y="243"/>
                  </a:cubicBezTo>
                  <a:cubicBezTo>
                    <a:pt x="240" y="253"/>
                    <a:pt x="356" y="253"/>
                    <a:pt x="356" y="253"/>
                  </a:cubicBezTo>
                  <a:cubicBezTo>
                    <a:pt x="609" y="304"/>
                    <a:pt x="299" y="283"/>
                    <a:pt x="978" y="268"/>
                  </a:cubicBezTo>
                  <a:cubicBezTo>
                    <a:pt x="1030" y="266"/>
                    <a:pt x="1135" y="253"/>
                    <a:pt x="1135" y="253"/>
                  </a:cubicBezTo>
                  <a:cubicBezTo>
                    <a:pt x="1236" y="233"/>
                    <a:pt x="1338" y="218"/>
                    <a:pt x="1439" y="198"/>
                  </a:cubicBezTo>
                  <a:cubicBezTo>
                    <a:pt x="1463" y="178"/>
                    <a:pt x="1494" y="172"/>
                    <a:pt x="1525" y="162"/>
                  </a:cubicBezTo>
                  <a:cubicBezTo>
                    <a:pt x="1543" y="107"/>
                    <a:pt x="1530" y="73"/>
                    <a:pt x="1480" y="61"/>
                  </a:cubicBezTo>
                  <a:cubicBezTo>
                    <a:pt x="1460" y="48"/>
                    <a:pt x="1440" y="48"/>
                    <a:pt x="1419" y="41"/>
                  </a:cubicBezTo>
                  <a:cubicBezTo>
                    <a:pt x="1385" y="3"/>
                    <a:pt x="1312" y="4"/>
                    <a:pt x="1267" y="0"/>
                  </a:cubicBezTo>
                  <a:cubicBezTo>
                    <a:pt x="1013" y="1"/>
                    <a:pt x="760" y="1"/>
                    <a:pt x="507" y="5"/>
                  </a:cubicBezTo>
                  <a:cubicBezTo>
                    <a:pt x="441" y="5"/>
                    <a:pt x="369" y="16"/>
                    <a:pt x="305" y="25"/>
                  </a:cubicBezTo>
                  <a:cubicBezTo>
                    <a:pt x="301" y="25"/>
                    <a:pt x="236" y="44"/>
                    <a:pt x="249" y="30"/>
                  </a:cubicBezTo>
                  <a:close/>
                </a:path>
              </a:pathLst>
            </a:custGeom>
            <a:noFill/>
            <a:ln w="28575" cmpd="sng">
              <a:solidFill>
                <a:srgbClr val="8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Line 25">
              <a:extLst>
                <a:ext uri="{FF2B5EF4-FFF2-40B4-BE49-F238E27FC236}">
                  <a16:creationId xmlns:a16="http://schemas.microsoft.com/office/drawing/2014/main" id="{13FE00A3-0C31-D448-B5C2-9EE97CA79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536"/>
              <a:ext cx="480" cy="0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Line 26">
              <a:extLst>
                <a:ext uri="{FF2B5EF4-FFF2-40B4-BE49-F238E27FC236}">
                  <a16:creationId xmlns:a16="http://schemas.microsoft.com/office/drawing/2014/main" id="{B8BE180C-ECDD-B04C-9E89-3C3AC2608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872"/>
              <a:ext cx="240" cy="144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534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85" name="Rectangle 13">
            <a:extLst>
              <a:ext uri="{FF2B5EF4-FFF2-40B4-BE49-F238E27FC236}">
                <a16:creationId xmlns:a16="http://schemas.microsoft.com/office/drawing/2014/main" id="{7ED663BC-80B7-CE47-912E-DA1EEF4DF6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What are requirements?</a:t>
            </a:r>
          </a:p>
        </p:txBody>
      </p:sp>
      <p:sp>
        <p:nvSpPr>
          <p:cNvPr id="37891" name="Rectangle 14">
            <a:extLst>
              <a:ext uri="{FF2B5EF4-FFF2-40B4-BE49-F238E27FC236}">
                <a16:creationId xmlns:a16="http://schemas.microsoft.com/office/drawing/2014/main" id="{556BC09A-7AF9-9F48-AC19-441FE6A531E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03530" y="3537728"/>
            <a:ext cx="8498840" cy="3262948"/>
          </a:xfrm>
        </p:spPr>
        <p:txBody>
          <a:bodyPr/>
          <a:lstStyle/>
          <a:p>
            <a:r>
              <a:rPr lang="en-US" altLang="en-US" sz="1992" dirty="0"/>
              <a:t>Domain Properties:</a:t>
            </a:r>
          </a:p>
          <a:p>
            <a:pPr lvl="1"/>
            <a:r>
              <a:rPr lang="en-US" altLang="en-US" sz="1394" dirty="0"/>
              <a:t>things in the </a:t>
            </a:r>
            <a:r>
              <a:rPr lang="en-US" altLang="en-US" sz="1394" dirty="0">
                <a:solidFill>
                  <a:srgbClr val="800000"/>
                </a:solidFill>
              </a:rPr>
              <a:t>application domain</a:t>
            </a:r>
            <a:r>
              <a:rPr lang="en-US" altLang="en-US" sz="1394" dirty="0"/>
              <a:t> that are true whether or not we ever build the proposed system</a:t>
            </a:r>
          </a:p>
          <a:p>
            <a:r>
              <a:rPr lang="en-US" altLang="en-US" sz="1992" dirty="0"/>
              <a:t>Requirements:</a:t>
            </a:r>
          </a:p>
          <a:p>
            <a:pPr lvl="1"/>
            <a:r>
              <a:rPr lang="en-US" altLang="en-US" sz="1394" dirty="0"/>
              <a:t>things in the </a:t>
            </a:r>
            <a:r>
              <a:rPr lang="en-US" altLang="en-US" sz="1394" dirty="0">
                <a:solidFill>
                  <a:srgbClr val="800000"/>
                </a:solidFill>
              </a:rPr>
              <a:t>application domain</a:t>
            </a:r>
            <a:r>
              <a:rPr lang="en-US" altLang="en-US" sz="1394" dirty="0"/>
              <a:t> that we wish to be made true by delivering the proposed system</a:t>
            </a:r>
          </a:p>
          <a:p>
            <a:pPr marL="910560" lvl="2" indent="0"/>
            <a:r>
              <a:rPr lang="en-US" altLang="en-US" sz="1195" dirty="0"/>
              <a:t>Many of which will involve phenomena to which the machine has no access</a:t>
            </a:r>
          </a:p>
          <a:p>
            <a:r>
              <a:rPr lang="en-US" altLang="en-US" sz="1992" dirty="0"/>
              <a:t>A Specification:</a:t>
            </a:r>
          </a:p>
          <a:p>
            <a:pPr lvl="1"/>
            <a:r>
              <a:rPr lang="en-US" altLang="en-US" sz="1394" dirty="0"/>
              <a:t> is a description of the </a:t>
            </a:r>
            <a:r>
              <a:rPr lang="en-US" altLang="en-US" sz="1394" dirty="0" err="1"/>
              <a:t>behaviours</a:t>
            </a:r>
            <a:r>
              <a:rPr lang="en-US" altLang="en-US" sz="1394" dirty="0"/>
              <a:t> that </a:t>
            </a:r>
            <a:r>
              <a:rPr lang="en-US" altLang="en-US" sz="1394" dirty="0">
                <a:solidFill>
                  <a:srgbClr val="800000"/>
                </a:solidFill>
              </a:rPr>
              <a:t>the program</a:t>
            </a:r>
            <a:r>
              <a:rPr lang="en-US" altLang="en-US" sz="1394" dirty="0"/>
              <a:t> must have in order to meet the </a:t>
            </a:r>
            <a:r>
              <a:rPr lang="en-US" altLang="en-US" sz="1394" dirty="0">
                <a:solidFill>
                  <a:srgbClr val="800000"/>
                </a:solidFill>
              </a:rPr>
              <a:t>requirements</a:t>
            </a:r>
            <a:endParaRPr lang="en-US" altLang="en-US" sz="1394" dirty="0"/>
          </a:p>
          <a:p>
            <a:pPr marL="910560" lvl="2" indent="0"/>
            <a:r>
              <a:rPr lang="en-US" altLang="en-US" sz="1195" dirty="0"/>
              <a:t>Can only be written in terms of shared phenomena!</a:t>
            </a:r>
          </a:p>
        </p:txBody>
      </p:sp>
      <p:grpSp>
        <p:nvGrpSpPr>
          <p:cNvPr id="26" name="Group 2">
            <a:extLst>
              <a:ext uri="{FF2B5EF4-FFF2-40B4-BE49-F238E27FC236}">
                <a16:creationId xmlns:a16="http://schemas.microsoft.com/office/drawing/2014/main" id="{82CB1840-27FE-0149-A62F-5A04A0377A4E}"/>
              </a:ext>
            </a:extLst>
          </p:cNvPr>
          <p:cNvGrpSpPr>
            <a:grpSpLocks/>
          </p:cNvGrpSpPr>
          <p:nvPr/>
        </p:nvGrpSpPr>
        <p:grpSpPr bwMode="auto">
          <a:xfrm>
            <a:off x="379889" y="1511300"/>
            <a:ext cx="8497888" cy="1905000"/>
            <a:chOff x="192" y="672"/>
            <a:chExt cx="5353" cy="1104"/>
          </a:xfrm>
        </p:grpSpPr>
        <p:sp>
          <p:nvSpPr>
            <p:cNvPr id="27" name="Oval 3">
              <a:extLst>
                <a:ext uri="{FF2B5EF4-FFF2-40B4-BE49-F238E27FC236}">
                  <a16:creationId xmlns:a16="http://schemas.microsoft.com/office/drawing/2014/main" id="{DACCFC9E-057C-ED4A-9D7E-6BFC9CD3B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884"/>
              <a:ext cx="3360" cy="768"/>
            </a:xfrm>
            <a:prstGeom prst="ellipse">
              <a:avLst/>
            </a:prstGeom>
            <a:solidFill>
              <a:srgbClr val="D6E2FE"/>
            </a:solidFill>
            <a:ln w="254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8" name="Rectangle 4">
              <a:extLst>
                <a:ext uri="{FF2B5EF4-FFF2-40B4-BE49-F238E27FC236}">
                  <a16:creationId xmlns:a16="http://schemas.microsoft.com/office/drawing/2014/main" id="{803730D1-EA1A-4C49-B185-2113FB0A6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" y="672"/>
              <a:ext cx="1416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anose="02040502050405020303" pitchFamily="18" charset="0"/>
                  <a:cs typeface="Arial" panose="020B0604020202020204" pitchFamily="34" charset="0"/>
                </a:rPr>
                <a:t>Application Domain</a:t>
              </a:r>
            </a:p>
          </p:txBody>
        </p:sp>
        <p:sp>
          <p:nvSpPr>
            <p:cNvPr id="29" name="Rectangle 5">
              <a:extLst>
                <a:ext uri="{FF2B5EF4-FFF2-40B4-BE49-F238E27FC236}">
                  <a16:creationId xmlns:a16="http://schemas.microsoft.com/office/drawing/2014/main" id="{D63FDE2D-E965-3843-B7BD-0C77CF746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74"/>
              <a:ext cx="1225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anose="02040502050405020303" pitchFamily="18" charset="0"/>
                  <a:cs typeface="Arial" panose="020B0604020202020204" pitchFamily="34" charset="0"/>
                </a:rPr>
                <a:t>Machine Domain</a:t>
              </a:r>
            </a:p>
          </p:txBody>
        </p:sp>
        <p:sp>
          <p:nvSpPr>
            <p:cNvPr id="30" name="Oval 6">
              <a:extLst>
                <a:ext uri="{FF2B5EF4-FFF2-40B4-BE49-F238E27FC236}">
                  <a16:creationId xmlns:a16="http://schemas.microsoft.com/office/drawing/2014/main" id="{8B8A5EFD-51BF-4C4A-9FE9-FCA4312B1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884"/>
              <a:ext cx="3529" cy="744"/>
            </a:xfrm>
            <a:prstGeom prst="ellipse">
              <a:avLst/>
            </a:prstGeom>
            <a:solidFill>
              <a:srgbClr val="FBFAC9">
                <a:alpha val="50195"/>
              </a:srgbClr>
            </a:solidFill>
            <a:ln w="2540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1" name="WordArt 7">
              <a:extLst>
                <a:ext uri="{FF2B5EF4-FFF2-40B4-BE49-F238E27FC236}">
                  <a16:creationId xmlns:a16="http://schemas.microsoft.com/office/drawing/2014/main" id="{11C7E4CC-F131-944B-AB0D-81E65299EF86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208" y="1104"/>
              <a:ext cx="1256" cy="672"/>
            </a:xfrm>
            <a:prstGeom prst="rect">
              <a:avLst/>
            </a:prstGeom>
          </p:spPr>
          <p:txBody>
            <a:bodyPr spcFirstLastPara="1" wrap="none" fromWordArt="1">
              <a:prstTxWarp prst="textArchUp">
                <a:avLst>
                  <a:gd name="adj" fmla="val 11726572"/>
                </a:avLst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0" cap="none" spc="0" normalizeH="0" baseline="0" noProof="0">
                  <a:ln w="6350">
                    <a:solidFill>
                      <a:srgbClr val="000000"/>
                    </a:solidFill>
                    <a:round/>
                    <a:headEnd type="none" w="sm" len="sm"/>
                    <a:tailEnd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604020202020204" pitchFamily="34" charset="0"/>
                  <a:cs typeface="Arial Black" panose="020B0604020202020204" pitchFamily="34" charset="0"/>
                </a:rPr>
                <a:t>s - specification</a:t>
              </a:r>
            </a:p>
          </p:txBody>
        </p:sp>
        <p:pic>
          <p:nvPicPr>
            <p:cNvPr id="32" name="Picture 8" descr="j0202616">
              <a:extLst>
                <a:ext uri="{FF2B5EF4-FFF2-40B4-BE49-F238E27FC236}">
                  <a16:creationId xmlns:a16="http://schemas.microsoft.com/office/drawing/2014/main" id="{4E07FCA3-F26B-CC44-9601-49480EC5ED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1152"/>
              <a:ext cx="1542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123AC795-23B6-B746-BD4A-BF668D8FD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056"/>
              <a:ext cx="180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604020202020204" pitchFamily="34" charset="0"/>
                  <a:cs typeface="Arial" panose="020B0604020202020204" pitchFamily="34" charset="0"/>
                </a:rPr>
                <a:t>D - domain properties</a:t>
              </a:r>
            </a:p>
          </p:txBody>
        </p:sp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42700527-B7D8-814D-8641-3F61917BE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296"/>
              <a:ext cx="142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604020202020204" pitchFamily="34" charset="0"/>
                  <a:cs typeface="Arial" panose="020B0604020202020204" pitchFamily="34" charset="0"/>
                </a:rPr>
                <a:t>R - requirements</a:t>
              </a:r>
            </a:p>
          </p:txBody>
        </p:sp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55008C20-B00B-044F-9AEE-5C22EF936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960"/>
              <a:ext cx="121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604020202020204" pitchFamily="34" charset="0"/>
                  <a:cs typeface="Arial" panose="020B0604020202020204" pitchFamily="34" charset="0"/>
                </a:rPr>
                <a:t>C - computers</a:t>
              </a:r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BA49D7C4-0A0B-BA45-B435-430F9C739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248"/>
              <a:ext cx="1108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604020202020204" pitchFamily="34" charset="0"/>
                  <a:cs typeface="Arial" panose="020B0604020202020204" pitchFamily="34" charset="0"/>
                </a:rPr>
                <a:t>P - programs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3378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372BF6EE-7100-E449-A4E4-0B67CF8BA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459F-A03C-7C4E-B4EA-105690288084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39937" name="Rectangle 2">
            <a:extLst>
              <a:ext uri="{FF2B5EF4-FFF2-40B4-BE49-F238E27FC236}">
                <a16:creationId xmlns:a16="http://schemas.microsoft.com/office/drawing/2014/main" id="{B094C6EC-9496-4648-811D-ACCF4C3A0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462" y="175940"/>
            <a:ext cx="8195310" cy="1062355"/>
          </a:xfrm>
        </p:spPr>
        <p:txBody>
          <a:bodyPr/>
          <a:lstStyle/>
          <a:p>
            <a:r>
              <a:rPr lang="en-US" altLang="en-US" dirty="0"/>
              <a:t>Fitness for purpose?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AB3B780F-B1CD-844A-B072-A38C13EA0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1557338"/>
            <a:ext cx="842962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65125" indent="-255588" algn="l" rtl="0" fontAlgn="base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anose="02040502050405020303" pitchFamily="18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fontAlgn="base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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fontAlgn="base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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fontAlgn="base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marR="0" lvl="0" indent="-256032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04DA3"/>
              </a:buClr>
              <a:buSzTx/>
              <a:buFont typeface="Georgia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Example:</a:t>
            </a:r>
          </a:p>
          <a:p>
            <a:pPr marL="658368" marR="0" lvl="1" indent="-246888" algn="l" defTabSz="914400" rtl="0" eaLnBrk="1" fontAlgn="auto" latinLnBrk="0" hangingPunct="1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SzTx/>
              <a:buFont typeface="Georgia"/>
              <a:buChar char="▫"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Requirement R:</a:t>
            </a:r>
          </a:p>
          <a:p>
            <a:pPr marL="923544" marR="0" lvl="2" indent="-219456" algn="l" defTabSz="914400" rtl="0" eaLnBrk="1" fontAlgn="auto" latinLnBrk="0" hangingPunct="1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53548A"/>
              </a:buClr>
              <a:buSzTx/>
              <a:buFont typeface="Wingdings 2"/>
              <a:buChar char="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3548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“Only CS Students shall have access to CS Labs”</a:t>
            </a:r>
          </a:p>
          <a:p>
            <a:pPr marL="658368" marR="0" lvl="1" indent="-246888" algn="l" defTabSz="914400" rtl="0" eaLnBrk="1" fontAlgn="auto" latinLnBrk="0" hangingPunct="1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SzTx/>
              <a:buFont typeface="Georgia"/>
              <a:buChar char="▫"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Domain Properties D:</a:t>
            </a:r>
          </a:p>
          <a:p>
            <a:pPr marL="923544" marR="0" lvl="2" indent="-219456" algn="l" defTabSz="914400" rtl="0" eaLnBrk="1" fontAlgn="auto" latinLnBrk="0" hangingPunct="1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53548A"/>
              </a:buClr>
              <a:buSzTx/>
              <a:buFont typeface="Wingdings 2"/>
              <a:buChar char="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3548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T-Cards open the CS lab doors </a:t>
            </a:r>
          </a:p>
          <a:p>
            <a:pPr marL="923544" marR="0" lvl="2" indent="-219456" algn="l" defTabSz="914400" rtl="0" eaLnBrk="1" fontAlgn="auto" latinLnBrk="0" hangingPunct="1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53548A"/>
              </a:buClr>
              <a:buSzTx/>
              <a:buFont typeface="Wingdings 2"/>
              <a:buChar char="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3548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Doors are lucked by default.</a:t>
            </a:r>
          </a:p>
          <a:p>
            <a:pPr marL="658368" marR="0" lvl="1" indent="-246888" algn="l" defTabSz="914400" rtl="0" eaLnBrk="1" fontAlgn="auto" latinLnBrk="0" hangingPunct="1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SzTx/>
              <a:buFont typeface="Georgia"/>
              <a:buChar char="▫"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Specification S:</a:t>
            </a:r>
          </a:p>
          <a:p>
            <a:pPr marL="923544" marR="0" lvl="2" indent="-219456" algn="l" defTabSz="914400" rtl="0" eaLnBrk="1" fontAlgn="auto" latinLnBrk="0" hangingPunct="1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53548A"/>
              </a:buClr>
              <a:buSzTx/>
              <a:buFont typeface="Wingdings 2"/>
              <a:buChar char="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3548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The t-card of CS students must be the only authorization means to open the CS labs’ door. </a:t>
            </a:r>
          </a:p>
          <a:p>
            <a:pPr marL="658368" marR="0" lvl="1" indent="-246888" algn="l" defTabSz="914400" rtl="0" eaLnBrk="1" fontAlgn="auto" latinLnBrk="0" hangingPunct="1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SzTx/>
              <a:buFont typeface="Georgia"/>
              <a:buChar char="▫"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Verification: S, D 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  <a:sym typeface="Symbol" pitchFamily="18" charset="2"/>
              </a:rPr>
              <a:t> 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  R</a:t>
            </a:r>
          </a:p>
          <a:p>
            <a:pPr marL="658368" marR="0" lvl="1" indent="-246888" algn="l" defTabSz="914400" rtl="0" eaLnBrk="1" fontAlgn="auto" latinLnBrk="0" hangingPunct="1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SzTx/>
              <a:buFont typeface="Georgia"/>
              <a:buChar char="▫"/>
              <a:tabLst/>
              <a:defRPr/>
            </a:pPr>
            <a:endParaRPr kumimoji="0" lang="en-US" sz="2600" b="0" i="0" u="none" strike="noStrike" kern="1200" cap="none" spc="0" normalizeH="0" baseline="0" noProof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A04DA3"/>
              </a:buClr>
              <a:buSzTx/>
              <a:buFont typeface="Georgia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Two correctness (verification) criteria:</a:t>
            </a:r>
          </a:p>
          <a:p>
            <a:pPr marL="658368" marR="0" lvl="1" indent="-246888" algn="l" defTabSz="914400" rtl="0" eaLnBrk="1" fontAlgn="auto" latinLnBrk="0" hangingPunct="1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SzTx/>
              <a:buFont typeface="Georgia"/>
              <a:buChar char="▫"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The 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Program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running on a particular 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Computer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satisfies the 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Specification</a:t>
            </a:r>
          </a:p>
          <a:p>
            <a:pPr marL="658368" marR="0" lvl="1" indent="-246888" algn="l" defTabSz="914400" rtl="0" eaLnBrk="1" fontAlgn="auto" latinLnBrk="0" hangingPunct="1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SzTx/>
              <a:buFont typeface="Georgia"/>
              <a:buChar char="▫"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The 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Specification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, in the context of the given 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domain properties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, satisfies the 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requirements</a:t>
            </a:r>
          </a:p>
          <a:p>
            <a:pPr marL="365760" marR="0" lvl="0" indent="-256032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A04DA3"/>
              </a:buClr>
              <a:buSzTx/>
              <a:buFont typeface="Georgia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A04DA3"/>
              </a:buClr>
              <a:buSzTx/>
              <a:buFont typeface="Georgia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Two completeness (validation) criteria:</a:t>
            </a:r>
          </a:p>
          <a:p>
            <a:pPr marL="658368" marR="0" lvl="1" indent="-246888" algn="l" defTabSz="914400" rtl="0" eaLnBrk="1" fontAlgn="auto" latinLnBrk="0" hangingPunct="1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SzTx/>
              <a:buFont typeface="Georgia"/>
              <a:buChar char="▫"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We discovered all the important 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requirements</a:t>
            </a:r>
          </a:p>
          <a:p>
            <a:pPr marL="658368" marR="0" lvl="1" indent="-246888" algn="l" defTabSz="914400" rtl="0" eaLnBrk="1" fontAlgn="auto" latinLnBrk="0" hangingPunct="1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SzTx/>
              <a:buFont typeface="Georgia"/>
              <a:buChar char="▫"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We discovered all the relevant 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domain properties</a:t>
            </a:r>
          </a:p>
          <a:p>
            <a:pPr marL="658368" marR="0" lvl="1" indent="-246888" algn="l" defTabSz="914400" rtl="0" eaLnBrk="1" fontAlgn="auto" latinLnBrk="0" hangingPunct="1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SzTx/>
              <a:buFont typeface="Georgia"/>
              <a:buChar char="▫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grpSp>
        <p:nvGrpSpPr>
          <p:cNvPr id="18" name="Group 4">
            <a:extLst>
              <a:ext uri="{FF2B5EF4-FFF2-40B4-BE49-F238E27FC236}">
                <a16:creationId xmlns:a16="http://schemas.microsoft.com/office/drawing/2014/main" id="{841497EB-7BC6-0B40-9EB2-EC3DE2C6A95A}"/>
              </a:ext>
            </a:extLst>
          </p:cNvPr>
          <p:cNvGrpSpPr>
            <a:grpSpLocks/>
          </p:cNvGrpSpPr>
          <p:nvPr/>
        </p:nvGrpSpPr>
        <p:grpSpPr bwMode="auto">
          <a:xfrm>
            <a:off x="3340100" y="3716338"/>
            <a:ext cx="152400" cy="228600"/>
            <a:chOff x="1872" y="3888"/>
            <a:chExt cx="96" cy="144"/>
          </a:xfrm>
        </p:grpSpPr>
        <p:sp>
          <p:nvSpPr>
            <p:cNvPr id="19" name="Line 5">
              <a:extLst>
                <a:ext uri="{FF2B5EF4-FFF2-40B4-BE49-F238E27FC236}">
                  <a16:creationId xmlns:a16="http://schemas.microsoft.com/office/drawing/2014/main" id="{A5342960-9D43-2043-9E25-42960C6B56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888"/>
              <a:ext cx="0" cy="144"/>
            </a:xfrm>
            <a:prstGeom prst="line">
              <a:avLst/>
            </a:prstGeom>
            <a:noFill/>
            <a:ln w="28575">
              <a:solidFill>
                <a:srgbClr val="234FA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Line 6">
              <a:extLst>
                <a:ext uri="{FF2B5EF4-FFF2-40B4-BE49-F238E27FC236}">
                  <a16:creationId xmlns:a16="http://schemas.microsoft.com/office/drawing/2014/main" id="{CADC462D-164F-C748-9F68-8CC133BB2D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936"/>
              <a:ext cx="96" cy="0"/>
            </a:xfrm>
            <a:prstGeom prst="line">
              <a:avLst/>
            </a:prstGeom>
            <a:noFill/>
            <a:ln w="28575">
              <a:solidFill>
                <a:srgbClr val="234FA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7">
              <a:extLst>
                <a:ext uri="{FF2B5EF4-FFF2-40B4-BE49-F238E27FC236}">
                  <a16:creationId xmlns:a16="http://schemas.microsoft.com/office/drawing/2014/main" id="{1E377312-7F2E-F749-BB77-80C96F53F5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984"/>
              <a:ext cx="96" cy="0"/>
            </a:xfrm>
            <a:prstGeom prst="line">
              <a:avLst/>
            </a:prstGeom>
            <a:noFill/>
            <a:ln w="28575">
              <a:solidFill>
                <a:srgbClr val="234FA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6074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77" tIns="44445" rIns="90477" bIns="44445"/>
          <a:lstStyle/>
          <a:p>
            <a:r>
              <a:rPr lang="en-GB" dirty="0"/>
              <a:t>Agenda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4BC039-E993-4C3F-A4A8-7AEFA3B488C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5B8A-1563-004D-8262-B651EBED4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745492-5107-EF4B-8403-E298ABBA9E4E}"/>
              </a:ext>
            </a:extLst>
          </p:cNvPr>
          <p:cNvSpPr txBox="1">
            <a:spLocks/>
          </p:cNvSpPr>
          <p:nvPr/>
        </p:nvSpPr>
        <p:spPr>
          <a:xfrm>
            <a:off x="284560" y="1566664"/>
            <a:ext cx="8465642" cy="5193209"/>
          </a:xfrm>
          <a:prstGeom prst="rect">
            <a:avLst/>
          </a:prstGeom>
          <a:noFill/>
        </p:spPr>
        <p:txBody>
          <a:bodyPr>
            <a:normAutofit fontScale="85000" lnSpcReduction="20000"/>
          </a:bodyPr>
          <a:lstStyle/>
          <a:p>
            <a:pPr marL="364224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latin typeface="+mn-lt"/>
              </a:rPr>
              <a:t>Requirements Engineering: An overview</a:t>
            </a:r>
          </a:p>
          <a:p>
            <a:pPr marL="819504" lvl="1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latin typeface="+mn-lt"/>
              </a:rPr>
              <a:t>Definition of RE</a:t>
            </a:r>
          </a:p>
          <a:p>
            <a:pPr marL="819504" lvl="1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latin typeface="+mn-lt"/>
              </a:rPr>
              <a:t>Types of Requirements</a:t>
            </a:r>
          </a:p>
          <a:p>
            <a:pPr marL="819504" lvl="1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latin typeface="+mn-lt"/>
              </a:rPr>
              <a:t>Problem Domain vs. Solution Domain</a:t>
            </a:r>
          </a:p>
          <a:p>
            <a:pPr marL="364224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sz="2788" dirty="0">
              <a:latin typeface="+mn-lt"/>
            </a:endParaRPr>
          </a:p>
          <a:p>
            <a:pPr marL="364224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latin typeface="+mn-lt"/>
              </a:rPr>
              <a:t>Requirements Elicitation</a:t>
            </a:r>
          </a:p>
          <a:p>
            <a:pPr marL="819504" lvl="1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latin typeface="+mn-lt"/>
              </a:rPr>
              <a:t>Interviewing</a:t>
            </a:r>
          </a:p>
          <a:p>
            <a:pPr marL="819504" lvl="1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latin typeface="+mn-lt"/>
              </a:rPr>
              <a:t>Survey </a:t>
            </a:r>
          </a:p>
          <a:p>
            <a:pPr marL="819504" lvl="1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latin typeface="+mn-lt"/>
              </a:rPr>
              <a:t>Meeting</a:t>
            </a:r>
          </a:p>
          <a:p>
            <a:pPr marL="364224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sz="2788" dirty="0">
              <a:latin typeface="+mn-lt"/>
            </a:endParaRPr>
          </a:p>
          <a:p>
            <a:pPr marL="364224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latin typeface="+mn-lt"/>
              </a:rPr>
              <a:t>Requirements Specification </a:t>
            </a:r>
          </a:p>
          <a:p>
            <a:pPr marL="819504" lvl="1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latin typeface="+mn-lt"/>
              </a:rPr>
              <a:t>Natural Language</a:t>
            </a:r>
          </a:p>
          <a:p>
            <a:pPr marL="819504" lvl="1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latin typeface="+mn-lt"/>
              </a:rPr>
              <a:t>Use-Case Diagram</a:t>
            </a:r>
          </a:p>
          <a:p>
            <a:pPr marL="819504" lvl="1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latin typeface="+mn-lt"/>
              </a:rPr>
              <a:t>Goal-Oriented Models</a:t>
            </a:r>
          </a:p>
          <a:p>
            <a:pPr marL="10926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defRPr/>
            </a:pPr>
            <a:endParaRPr lang="en-US" sz="2788" dirty="0">
              <a:latin typeface="+mn-l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11861A11-805B-1D46-8F09-1C38A2CD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536D-E897-7041-ACCE-356F93704B77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40961" name="Rectangle 2">
            <a:extLst>
              <a:ext uri="{FF2B5EF4-FFF2-40B4-BE49-F238E27FC236}">
                <a16:creationId xmlns:a16="http://schemas.microsoft.com/office/drawing/2014/main" id="{995706BF-4DB9-4247-93B2-D49A264487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2470" y="247948"/>
            <a:ext cx="8195310" cy="1062355"/>
          </a:xfrm>
        </p:spPr>
        <p:txBody>
          <a:bodyPr/>
          <a:lstStyle/>
          <a:p>
            <a:pPr>
              <a:lnSpc>
                <a:spcPct val="88000"/>
              </a:lnSpc>
            </a:pPr>
            <a:r>
              <a:rPr lang="en-US" altLang="en-US" dirty="0"/>
              <a:t>Another Example</a:t>
            </a:r>
          </a:p>
        </p:txBody>
      </p:sp>
      <p:sp>
        <p:nvSpPr>
          <p:cNvPr id="594947" name="Rectangle 3">
            <a:extLst>
              <a:ext uri="{FF2B5EF4-FFF2-40B4-BE49-F238E27FC236}">
                <a16:creationId xmlns:a16="http://schemas.microsoft.com/office/drawing/2014/main" id="{CC35AFB4-6B2D-3942-9E95-6D3CDBF3B7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700" y="1623576"/>
            <a:ext cx="8394502" cy="4924459"/>
          </a:xfrm>
        </p:spPr>
        <p:txBody>
          <a:bodyPr>
            <a:normAutofit fontScale="77500" lnSpcReduction="20000"/>
          </a:bodyPr>
          <a:lstStyle/>
          <a:p>
            <a:pPr marL="364224" indent="-254957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Requirement R:</a:t>
            </a:r>
          </a:p>
          <a:p>
            <a:pPr marL="655603" lvl="1" indent="-245851" fontAlgn="auto">
              <a:spcAft>
                <a:spcPts val="0"/>
              </a:spcAft>
              <a:buFont typeface="Georgia"/>
              <a:buChar char="▫"/>
              <a:defRPr/>
            </a:pPr>
            <a:r>
              <a:rPr lang="en-US" dirty="0"/>
              <a:t>“The database shall only be accessible by authorized personnel”</a:t>
            </a:r>
          </a:p>
          <a:p>
            <a:pPr marL="655603" lvl="1" indent="-245851" fontAlgn="auto">
              <a:spcAft>
                <a:spcPts val="0"/>
              </a:spcAft>
              <a:buFont typeface="Georgia"/>
              <a:buChar char="▫"/>
              <a:defRPr/>
            </a:pPr>
            <a:endParaRPr lang="en-US" dirty="0"/>
          </a:p>
          <a:p>
            <a:pPr marL="364224" indent="-254957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Domain Properties D:</a:t>
            </a:r>
          </a:p>
          <a:p>
            <a:pPr marL="655603" lvl="1" indent="-245851" fontAlgn="auto">
              <a:spcAft>
                <a:spcPts val="0"/>
              </a:spcAft>
              <a:buFont typeface="Georgia"/>
              <a:buChar char="▫"/>
              <a:defRPr/>
            </a:pPr>
            <a:r>
              <a:rPr lang="en-US" dirty="0"/>
              <a:t>Authorized personnel have passwords</a:t>
            </a:r>
          </a:p>
          <a:p>
            <a:pPr marL="655603" lvl="1" indent="-245851" fontAlgn="auto">
              <a:spcAft>
                <a:spcPts val="0"/>
              </a:spcAft>
              <a:buFont typeface="Georgia"/>
              <a:buChar char="▫"/>
              <a:defRPr/>
            </a:pPr>
            <a:r>
              <a:rPr lang="en-US" dirty="0"/>
              <a:t>Passwords are never shared with non-authorized personnel</a:t>
            </a:r>
          </a:p>
          <a:p>
            <a:pPr marL="655603" lvl="1" indent="-245851" fontAlgn="auto">
              <a:spcAft>
                <a:spcPts val="0"/>
              </a:spcAft>
              <a:buFont typeface="Georgia"/>
              <a:buChar char="▫"/>
              <a:defRPr/>
            </a:pPr>
            <a:endParaRPr lang="en-US" dirty="0"/>
          </a:p>
          <a:p>
            <a:pPr marL="364224" indent="-254957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Specification S:</a:t>
            </a:r>
          </a:p>
          <a:p>
            <a:pPr marL="655603" lvl="1" indent="-245851" fontAlgn="auto">
              <a:spcAft>
                <a:spcPts val="0"/>
              </a:spcAft>
              <a:buFont typeface="Georgia"/>
              <a:buChar char="▫"/>
              <a:defRPr/>
            </a:pPr>
            <a:r>
              <a:rPr lang="en-US" dirty="0"/>
              <a:t>Access to the database shall only be granted after the user types an authorized password</a:t>
            </a:r>
          </a:p>
          <a:p>
            <a:pPr marL="655603" lvl="1" indent="-245851" fontAlgn="auto">
              <a:spcAft>
                <a:spcPts val="0"/>
              </a:spcAft>
              <a:buFont typeface="Georgia"/>
              <a:buChar char="▫"/>
              <a:defRPr/>
            </a:pPr>
            <a:endParaRPr lang="en-US" dirty="0"/>
          </a:p>
          <a:p>
            <a:pPr marL="364224" indent="-254957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S + D entail R</a:t>
            </a:r>
          </a:p>
          <a:p>
            <a:pPr marL="655603" lvl="1" indent="-245851" fontAlgn="auto">
              <a:spcAft>
                <a:spcPts val="0"/>
              </a:spcAft>
              <a:buFont typeface="Georgia"/>
              <a:buChar char="▫"/>
              <a:defRPr/>
            </a:pPr>
            <a:r>
              <a:rPr lang="en-US" dirty="0"/>
              <a:t>But what if the domain assumptions are wrong? </a:t>
            </a:r>
          </a:p>
        </p:txBody>
      </p:sp>
    </p:spTree>
    <p:extLst>
      <p:ext uri="{BB962C8B-B14F-4D97-AF65-F5344CB8AC3E}">
        <p14:creationId xmlns:p14="http://schemas.microsoft.com/office/powerpoint/2010/main" val="1118841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5" name="Rectangle 18">
            <a:extLst>
              <a:ext uri="{FF2B5EF4-FFF2-40B4-BE49-F238E27FC236}">
                <a16:creationId xmlns:a16="http://schemas.microsoft.com/office/drawing/2014/main" id="{5902F424-8FA7-8E46-842D-75F6A21987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462" y="175940"/>
            <a:ext cx="8195310" cy="1062355"/>
          </a:xfrm>
        </p:spPr>
        <p:txBody>
          <a:bodyPr/>
          <a:lstStyle/>
          <a:p>
            <a:r>
              <a:rPr lang="en-US" altLang="en-US" dirty="0"/>
              <a:t>Setting the Boundaries</a:t>
            </a:r>
          </a:p>
        </p:txBody>
      </p:sp>
      <p:sp>
        <p:nvSpPr>
          <p:cNvPr id="60" name="Rectangle 2">
            <a:extLst>
              <a:ext uri="{FF2B5EF4-FFF2-40B4-BE49-F238E27FC236}">
                <a16:creationId xmlns:a16="http://schemas.microsoft.com/office/drawing/2014/main" id="{601DB345-F6D3-6D4B-90DF-82B658196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3352800"/>
            <a:ext cx="4387850" cy="22098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9B9AC8DF-3417-9F47-883F-9CED5DB2D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063" y="3668713"/>
            <a:ext cx="912812" cy="942975"/>
          </a:xfrm>
          <a:prstGeom prst="rect">
            <a:avLst/>
          </a:prstGeom>
          <a:solidFill>
            <a:srgbClr val="424456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2" name="Line 4">
            <a:extLst>
              <a:ext uri="{FF2B5EF4-FFF2-40B4-BE49-F238E27FC236}">
                <a16:creationId xmlns:a16="http://schemas.microsoft.com/office/drawing/2014/main" id="{05F38B06-A61D-A245-9EAB-BC24F42934E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4788" y="4113213"/>
            <a:ext cx="10064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Line 5">
            <a:extLst>
              <a:ext uri="{FF2B5EF4-FFF2-40B4-BE49-F238E27FC236}">
                <a16:creationId xmlns:a16="http://schemas.microsoft.com/office/drawing/2014/main" id="{BDE0BEBC-3A12-3E49-90C6-D34E4B55CB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9163" y="4113213"/>
            <a:ext cx="5715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Line 6">
            <a:extLst>
              <a:ext uri="{FF2B5EF4-FFF2-40B4-BE49-F238E27FC236}">
                <a16:creationId xmlns:a16="http://schemas.microsoft.com/office/drawing/2014/main" id="{3F7F7FFD-C03F-C144-8AF1-FE3F6643DF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6975" y="4113213"/>
            <a:ext cx="6953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Line 7">
            <a:extLst>
              <a:ext uri="{FF2B5EF4-FFF2-40B4-BE49-F238E27FC236}">
                <a16:creationId xmlns:a16="http://schemas.microsoft.com/office/drawing/2014/main" id="{33E3552F-54B3-2943-A81E-3868BF01E3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29400" y="4113213"/>
            <a:ext cx="1055688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915493B8-E163-4342-B448-802FF0FC2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810000"/>
            <a:ext cx="1014413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336" tIns="40937" rIns="83336" bIns="40937">
            <a:spAutoFit/>
          </a:bodyPr>
          <a:lstStyle>
            <a:lvl1pPr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500">
                <a:solidFill>
                  <a:srgbClr val="330099"/>
                </a:solidFill>
                <a:latin typeface="Arial" panose="020B0604020202020204" pitchFamily="34" charset="0"/>
              </a:rPr>
              <a:t>Monitored</a:t>
            </a:r>
          </a:p>
        </p:txBody>
      </p:sp>
      <p:sp>
        <p:nvSpPr>
          <p:cNvPr id="67" name="Rectangle 9">
            <a:extLst>
              <a:ext uri="{FF2B5EF4-FFF2-40B4-BE49-F238E27FC236}">
                <a16:creationId xmlns:a16="http://schemas.microsoft.com/office/drawing/2014/main" id="{C702B779-5AD4-0A4B-88EF-17CB26D10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114800"/>
            <a:ext cx="1014413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336" tIns="40937" rIns="83336" bIns="40937">
            <a:spAutoFit/>
          </a:bodyPr>
          <a:lstStyle>
            <a:lvl1pPr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500">
                <a:solidFill>
                  <a:srgbClr val="330099"/>
                </a:solidFill>
                <a:latin typeface="Arial" panose="020B0604020202020204" pitchFamily="34" charset="0"/>
              </a:rPr>
              <a:t> Variables</a:t>
            </a:r>
          </a:p>
        </p:txBody>
      </p:sp>
      <p:sp>
        <p:nvSpPr>
          <p:cNvPr id="68" name="Oval 10">
            <a:extLst>
              <a:ext uri="{FF2B5EF4-FFF2-40B4-BE49-F238E27FC236}">
                <a16:creationId xmlns:a16="http://schemas.microsoft.com/office/drawing/2014/main" id="{05A46BFC-DF31-6E49-9D19-77977417D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463" y="3603625"/>
            <a:ext cx="1039812" cy="1009650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0" tIns="0" rIns="0" bIns="0" anchor="ctr" anchorCtr="1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prstClr val="black"/>
                </a:solidFill>
                <a:latin typeface="Helvetica" pitchFamily="2" charset="0"/>
              </a:rPr>
              <a:t>Environ-</a:t>
            </a:r>
            <a:br>
              <a:rPr lang="en-US" altLang="en-US" sz="1800" b="1">
                <a:solidFill>
                  <a:prstClr val="black"/>
                </a:solidFill>
                <a:latin typeface="Helvetica" pitchFamily="2" charset="0"/>
              </a:rPr>
            </a:br>
            <a:r>
              <a:rPr lang="en-US" altLang="en-US" sz="1800" b="1">
                <a:solidFill>
                  <a:prstClr val="black"/>
                </a:solidFill>
                <a:latin typeface="Helvetica" pitchFamily="2" charset="0"/>
              </a:rPr>
              <a:t>ment</a:t>
            </a:r>
          </a:p>
        </p:txBody>
      </p:sp>
      <p:sp>
        <p:nvSpPr>
          <p:cNvPr id="69" name="Rectangle 11">
            <a:extLst>
              <a:ext uri="{FF2B5EF4-FFF2-40B4-BE49-F238E27FC236}">
                <a16:creationId xmlns:a16="http://schemas.microsoft.com/office/drawing/2014/main" id="{E2536ED9-5640-7849-B0E4-85DDCA425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675" y="3316288"/>
            <a:ext cx="8001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336" tIns="40937" rIns="83336" bIns="40937">
            <a:spAutoFit/>
          </a:bodyPr>
          <a:lstStyle>
            <a:lvl1pPr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500">
                <a:solidFill>
                  <a:srgbClr val="000000"/>
                </a:solidFill>
                <a:latin typeface="Arial" panose="020B0604020202020204" pitchFamily="34" charset="0"/>
              </a:rPr>
              <a:t>System</a:t>
            </a:r>
          </a:p>
        </p:txBody>
      </p:sp>
      <p:sp>
        <p:nvSpPr>
          <p:cNvPr id="70" name="Rectangle 12">
            <a:extLst>
              <a:ext uri="{FF2B5EF4-FFF2-40B4-BE49-F238E27FC236}">
                <a16:creationId xmlns:a16="http://schemas.microsoft.com/office/drawing/2014/main" id="{6FDB004D-F3C3-5242-A044-46EF3A04B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3125" y="3836988"/>
            <a:ext cx="5794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336" tIns="40937" rIns="83336" bIns="40937">
            <a:spAutoFit/>
          </a:bodyPr>
          <a:lstStyle>
            <a:lvl1pPr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500">
                <a:solidFill>
                  <a:srgbClr val="330099"/>
                </a:solidFill>
                <a:latin typeface="Arial" panose="020B0604020202020204" pitchFamily="34" charset="0"/>
              </a:rPr>
              <a:t>input</a:t>
            </a:r>
          </a:p>
        </p:txBody>
      </p:sp>
      <p:sp>
        <p:nvSpPr>
          <p:cNvPr id="71" name="Rectangle 13">
            <a:extLst>
              <a:ext uri="{FF2B5EF4-FFF2-40B4-BE49-F238E27FC236}">
                <a16:creationId xmlns:a16="http://schemas.microsoft.com/office/drawing/2014/main" id="{C1346331-21D0-964E-B885-C7B914981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713" y="4114800"/>
            <a:ext cx="523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749" tIns="37701" rIns="76749" bIns="37701">
            <a:spAutoFit/>
          </a:bodyPr>
          <a:lstStyle>
            <a:lvl1pPr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500">
                <a:solidFill>
                  <a:srgbClr val="330099"/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72" name="Rectangle 14">
            <a:extLst>
              <a:ext uri="{FF2B5EF4-FFF2-40B4-BE49-F238E27FC236}">
                <a16:creationId xmlns:a16="http://schemas.microsoft.com/office/drawing/2014/main" id="{5942B6E6-6AC9-EE46-B1B8-1C791C41F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6350" y="4090988"/>
            <a:ext cx="523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749" tIns="37701" rIns="76749" bIns="37701">
            <a:spAutoFit/>
          </a:bodyPr>
          <a:lstStyle>
            <a:lvl1pPr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500">
                <a:solidFill>
                  <a:srgbClr val="330099"/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73" name="Rectangle 15">
            <a:extLst>
              <a:ext uri="{FF2B5EF4-FFF2-40B4-BE49-F238E27FC236}">
                <a16:creationId xmlns:a16="http://schemas.microsoft.com/office/drawing/2014/main" id="{754C3922-BF91-2140-BB74-BB562BF80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810000"/>
            <a:ext cx="6953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336" tIns="40937" rIns="83336" bIns="40937">
            <a:spAutoFit/>
          </a:bodyPr>
          <a:lstStyle>
            <a:lvl1pPr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500">
                <a:solidFill>
                  <a:srgbClr val="330099"/>
                </a:solidFill>
                <a:latin typeface="Arial" panose="020B0604020202020204" pitchFamily="34" charset="0"/>
              </a:rPr>
              <a:t>output</a:t>
            </a:r>
          </a:p>
        </p:txBody>
      </p:sp>
      <p:sp>
        <p:nvSpPr>
          <p:cNvPr id="74" name="Rectangle 16">
            <a:extLst>
              <a:ext uri="{FF2B5EF4-FFF2-40B4-BE49-F238E27FC236}">
                <a16:creationId xmlns:a16="http://schemas.microsoft.com/office/drawing/2014/main" id="{E5F02D83-A8B4-A44E-A81C-F085026CE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810000"/>
            <a:ext cx="10366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336" tIns="40937" rIns="83336" bIns="40937">
            <a:spAutoFit/>
          </a:bodyPr>
          <a:lstStyle>
            <a:lvl1pPr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500">
                <a:solidFill>
                  <a:srgbClr val="330099"/>
                </a:solidFill>
                <a:latin typeface="Arial" panose="020B0604020202020204" pitchFamily="34" charset="0"/>
              </a:rPr>
              <a:t>Controlled</a:t>
            </a:r>
          </a:p>
        </p:txBody>
      </p:sp>
      <p:sp>
        <p:nvSpPr>
          <p:cNvPr id="75" name="Rectangle 17">
            <a:extLst>
              <a:ext uri="{FF2B5EF4-FFF2-40B4-BE49-F238E27FC236}">
                <a16:creationId xmlns:a16="http://schemas.microsoft.com/office/drawing/2014/main" id="{EA3DD4EC-0768-B340-8F51-313219392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4114800"/>
            <a:ext cx="1014413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336" tIns="40937" rIns="83336" bIns="40937">
            <a:spAutoFit/>
          </a:bodyPr>
          <a:lstStyle>
            <a:lvl1pPr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defTabSz="841375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841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500">
                <a:solidFill>
                  <a:srgbClr val="330099"/>
                </a:solidFill>
                <a:latin typeface="Arial" panose="020B0604020202020204" pitchFamily="34" charset="0"/>
              </a:rPr>
              <a:t> Variables</a:t>
            </a:r>
          </a:p>
        </p:txBody>
      </p:sp>
      <p:sp>
        <p:nvSpPr>
          <p:cNvPr id="76" name="Rectangle 19">
            <a:extLst>
              <a:ext uri="{FF2B5EF4-FFF2-40B4-BE49-F238E27FC236}">
                <a16:creationId xmlns:a16="http://schemas.microsoft.com/office/drawing/2014/main" id="{A590D0F1-B8F1-4049-8629-1848D4359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557338"/>
            <a:ext cx="85344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365125" indent="-255588" algn="l" rtl="0" fontAlgn="base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anose="02040502050405020303" pitchFamily="18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fontAlgn="base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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fontAlgn="base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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fontAlgn="base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04DA3"/>
              </a:buClr>
              <a:buSzTx/>
              <a:buFont typeface="Georgia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How will the software interact with the world?</a:t>
            </a:r>
          </a:p>
          <a:p>
            <a:pPr marL="658368" marR="0" lvl="1" indent="-2468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SzTx/>
              <a:buFont typeface="Georgia"/>
              <a:buChar char="▫"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Systems engineer decides what application domain phenomena are shared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04DA3"/>
              </a:buClr>
              <a:buSzTx/>
              <a:buFont typeface="Georgia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E.g. the four variable model:</a:t>
            </a:r>
          </a:p>
          <a:p>
            <a:pPr marL="658368" marR="0" lvl="1" indent="-2468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SzTx/>
              <a:buFont typeface="Georgia"/>
              <a:buChar char="▫"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Decide the boundaries by designing the input/output devices</a:t>
            </a:r>
          </a:p>
          <a:p>
            <a:pPr marL="658368" marR="0" lvl="1" indent="-2468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SzTx/>
              <a:buFont typeface="Georgia"/>
              <a:buChar char="▫"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43808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Uses I/O data items as proxies for the monitored and controlled variables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438086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77" name="Oval 20">
            <a:extLst>
              <a:ext uri="{FF2B5EF4-FFF2-40B4-BE49-F238E27FC236}">
                <a16:creationId xmlns:a16="http://schemas.microsoft.com/office/drawing/2014/main" id="{02A64FC1-5F63-9448-A564-1EC96553C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3581400"/>
            <a:ext cx="1039813" cy="1009650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0" tIns="0" rIns="0" bIns="0" anchor="ctr" anchorCtr="1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prstClr val="black"/>
                </a:solidFill>
                <a:latin typeface="Helvetica" pitchFamily="2" charset="0"/>
              </a:rPr>
              <a:t>Environ-</a:t>
            </a:r>
            <a:br>
              <a:rPr lang="en-US" altLang="en-US" sz="1800" b="1">
                <a:solidFill>
                  <a:prstClr val="black"/>
                </a:solidFill>
                <a:latin typeface="Helvetica" pitchFamily="2" charset="0"/>
              </a:rPr>
            </a:br>
            <a:r>
              <a:rPr lang="en-US" altLang="en-US" sz="1800" b="1">
                <a:solidFill>
                  <a:prstClr val="black"/>
                </a:solidFill>
                <a:latin typeface="Helvetica" pitchFamily="2" charset="0"/>
              </a:rPr>
              <a:t>ment</a:t>
            </a:r>
          </a:p>
        </p:txBody>
      </p:sp>
      <p:sp>
        <p:nvSpPr>
          <p:cNvPr id="78" name="Oval 21">
            <a:extLst>
              <a:ext uri="{FF2B5EF4-FFF2-40B4-BE49-F238E27FC236}">
                <a16:creationId xmlns:a16="http://schemas.microsoft.com/office/drawing/2014/main" id="{89BF39E1-D54C-A748-B9A9-484D958F6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657600"/>
            <a:ext cx="914400" cy="838200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0" tIns="0" rIns="0" bIns="0" anchor="ctr" anchorCtr="1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prstClr val="black"/>
                </a:solidFill>
                <a:latin typeface="Helvetica" pitchFamily="2" charset="0"/>
              </a:rPr>
              <a:t>Input</a:t>
            </a:r>
            <a:br>
              <a:rPr lang="en-US" altLang="en-US" sz="1800" b="1">
                <a:solidFill>
                  <a:prstClr val="black"/>
                </a:solidFill>
                <a:latin typeface="Helvetica" pitchFamily="2" charset="0"/>
              </a:rPr>
            </a:br>
            <a:r>
              <a:rPr lang="en-US" altLang="en-US" sz="1800" b="1">
                <a:solidFill>
                  <a:prstClr val="black"/>
                </a:solidFill>
                <a:latin typeface="Helvetica" pitchFamily="2" charset="0"/>
              </a:rPr>
              <a:t>devices</a:t>
            </a:r>
          </a:p>
        </p:txBody>
      </p:sp>
      <p:sp>
        <p:nvSpPr>
          <p:cNvPr id="79" name="Oval 22">
            <a:extLst>
              <a:ext uri="{FF2B5EF4-FFF2-40B4-BE49-F238E27FC236}">
                <a16:creationId xmlns:a16="http://schemas.microsoft.com/office/drawing/2014/main" id="{3FEE89C2-BA80-2340-849E-A7B2227C6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657600"/>
            <a:ext cx="914400" cy="838200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0" tIns="0" rIns="0" bIns="0" anchor="ctr" anchorCtr="1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prstClr val="black"/>
                </a:solidFill>
                <a:latin typeface="Helvetica" pitchFamily="2" charset="0"/>
              </a:rPr>
              <a:t>Output</a:t>
            </a:r>
            <a:br>
              <a:rPr lang="en-US" altLang="en-US" sz="1800" b="1">
                <a:solidFill>
                  <a:prstClr val="black"/>
                </a:solidFill>
                <a:latin typeface="Helvetica" pitchFamily="2" charset="0"/>
              </a:rPr>
            </a:br>
            <a:r>
              <a:rPr lang="en-US" altLang="en-US" sz="1800" b="1">
                <a:solidFill>
                  <a:prstClr val="black"/>
                </a:solidFill>
                <a:latin typeface="Helvetica" pitchFamily="2" charset="0"/>
              </a:rPr>
              <a:t>devices</a:t>
            </a:r>
          </a:p>
        </p:txBody>
      </p:sp>
      <p:grpSp>
        <p:nvGrpSpPr>
          <p:cNvPr id="80" name="Group 23">
            <a:extLst>
              <a:ext uri="{FF2B5EF4-FFF2-40B4-BE49-F238E27FC236}">
                <a16:creationId xmlns:a16="http://schemas.microsoft.com/office/drawing/2014/main" id="{F3099608-EECB-5E47-80F4-389751B7BBBB}"/>
              </a:ext>
            </a:extLst>
          </p:cNvPr>
          <p:cNvGrpSpPr>
            <a:grpSpLocks/>
          </p:cNvGrpSpPr>
          <p:nvPr/>
        </p:nvGrpSpPr>
        <p:grpSpPr bwMode="auto">
          <a:xfrm>
            <a:off x="376238" y="4572000"/>
            <a:ext cx="8235950" cy="1819275"/>
            <a:chOff x="237" y="2784"/>
            <a:chExt cx="5188" cy="1146"/>
          </a:xfrm>
        </p:grpSpPr>
        <p:grpSp>
          <p:nvGrpSpPr>
            <p:cNvPr id="81" name="Group 24">
              <a:extLst>
                <a:ext uri="{FF2B5EF4-FFF2-40B4-BE49-F238E27FC236}">
                  <a16:creationId xmlns:a16="http://schemas.microsoft.com/office/drawing/2014/main" id="{0FC36D89-9AD9-6441-9B62-FB97762C1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6" y="2784"/>
              <a:ext cx="2015" cy="588"/>
              <a:chOff x="1806" y="2784"/>
              <a:chExt cx="2015" cy="588"/>
            </a:xfrm>
          </p:grpSpPr>
          <p:sp>
            <p:nvSpPr>
              <p:cNvPr id="85" name="AutoShape 25">
                <a:extLst>
                  <a:ext uri="{FF2B5EF4-FFF2-40B4-BE49-F238E27FC236}">
                    <a16:creationId xmlns:a16="http://schemas.microsoft.com/office/drawing/2014/main" id="{A9789DB9-77A2-C24B-8078-CE5B967103F6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736" y="2160"/>
                <a:ext cx="240" cy="1488"/>
              </a:xfrm>
              <a:prstGeom prst="leftBrace">
                <a:avLst>
                  <a:gd name="adj1" fmla="val 51667"/>
                  <a:gd name="adj2" fmla="val 50000"/>
                </a:avLst>
              </a:prstGeom>
              <a:noFill/>
              <a:ln w="28575">
                <a:solidFill>
                  <a:srgbClr val="CC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anose="0204050205040502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Rectangle 26">
                <a:extLst>
                  <a:ext uri="{FF2B5EF4-FFF2-40B4-BE49-F238E27FC236}">
                    <a16:creationId xmlns:a16="http://schemas.microsoft.com/office/drawing/2014/main" id="{FFAE3583-81A8-9F46-992C-F397A80D1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2994"/>
                <a:ext cx="2015" cy="3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CC6600"/>
                    </a:solidFill>
                    <a:effectLst/>
                    <a:uLnTx/>
                    <a:uFillTx/>
                    <a:latin typeface="Georgia" panose="02040502050405020303" pitchFamily="18" charset="0"/>
                    <a:cs typeface="Arial" panose="020B0604020202020204" pitchFamily="34" charset="0"/>
                  </a:rPr>
                  <a:t>S - Specification of software in</a:t>
                </a:r>
                <a:b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CC6600"/>
                    </a:solidFill>
                    <a:effectLst/>
                    <a:uLnTx/>
                    <a:uFillTx/>
                    <a:latin typeface="Georgia" panose="02040502050405020303" pitchFamily="18" charset="0"/>
                    <a:cs typeface="Arial" panose="020B0604020202020204" pitchFamily="34" charset="0"/>
                  </a:rPr>
                </a:b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CC6600"/>
                    </a:solidFill>
                    <a:effectLst/>
                    <a:uLnTx/>
                    <a:uFillTx/>
                    <a:latin typeface="Georgia" panose="02040502050405020303" pitchFamily="18" charset="0"/>
                    <a:cs typeface="Arial" panose="020B0604020202020204" pitchFamily="34" charset="0"/>
                  </a:rPr>
                  <a:t>terms of inputs &amp; outputs</a:t>
                </a:r>
              </a:p>
            </p:txBody>
          </p:sp>
        </p:grpSp>
        <p:grpSp>
          <p:nvGrpSpPr>
            <p:cNvPr id="82" name="Group 27">
              <a:extLst>
                <a:ext uri="{FF2B5EF4-FFF2-40B4-BE49-F238E27FC236}">
                  <a16:creationId xmlns:a16="http://schemas.microsoft.com/office/drawing/2014/main" id="{89C0E075-A35B-4148-AD5B-6F20E22DFD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" y="3360"/>
              <a:ext cx="5188" cy="570"/>
              <a:chOff x="237" y="3360"/>
              <a:chExt cx="5188" cy="570"/>
            </a:xfrm>
          </p:grpSpPr>
          <p:sp>
            <p:nvSpPr>
              <p:cNvPr id="83" name="AutoShape 28">
                <a:extLst>
                  <a:ext uri="{FF2B5EF4-FFF2-40B4-BE49-F238E27FC236}">
                    <a16:creationId xmlns:a16="http://schemas.microsoft.com/office/drawing/2014/main" id="{DE3C16F4-F26D-5440-8B15-5A8E02CDE86F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760" y="1512"/>
                <a:ext cx="240" cy="3936"/>
              </a:xfrm>
              <a:prstGeom prst="leftBrace">
                <a:avLst>
                  <a:gd name="adj1" fmla="val 136667"/>
                  <a:gd name="adj2" fmla="val 50000"/>
                </a:avLst>
              </a:prstGeom>
              <a:noFill/>
              <a:ln w="28575">
                <a:solidFill>
                  <a:srgbClr val="CC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anose="02040502050405020303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Rectangle 29">
                <a:extLst>
                  <a:ext uri="{FF2B5EF4-FFF2-40B4-BE49-F238E27FC236}">
                    <a16:creationId xmlns:a16="http://schemas.microsoft.com/office/drawing/2014/main" id="{B3AB2A3E-C233-F34C-BDC9-14345804E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" y="3552"/>
                <a:ext cx="5188" cy="3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CC6600"/>
                    </a:solidFill>
                    <a:effectLst/>
                    <a:uLnTx/>
                    <a:uFillTx/>
                    <a:latin typeface="Georgia" panose="02040502050405020303" pitchFamily="18" charset="0"/>
                    <a:cs typeface="Arial" panose="020B0604020202020204" pitchFamily="34" charset="0"/>
                  </a:rPr>
                  <a:t>R - Requirements: what control actions the system must take in which circumstances.</a:t>
                </a:r>
              </a:p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CC6600"/>
                    </a:solidFill>
                    <a:effectLst/>
                    <a:uLnTx/>
                    <a:uFillTx/>
                    <a:latin typeface="Georgia" panose="02040502050405020303" pitchFamily="18" charset="0"/>
                    <a:cs typeface="Arial" panose="020B0604020202020204" pitchFamily="34" charset="0"/>
                  </a:rPr>
                  <a:t>D - Domain Properties that constrain how the environment can behave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127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20376173-43A7-F340-9E38-F4486177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4085C-7CA1-4C42-A5F6-8E00864894A6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44033" name="Rectangle 2">
            <a:extLst>
              <a:ext uri="{FF2B5EF4-FFF2-40B4-BE49-F238E27FC236}">
                <a16:creationId xmlns:a16="http://schemas.microsoft.com/office/drawing/2014/main" id="{BC431198-47F5-714F-A454-FE9547AE73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93532" y="2581592"/>
            <a:ext cx="5691188" cy="3870008"/>
          </a:xfrm>
        </p:spPr>
        <p:txBody>
          <a:bodyPr/>
          <a:lstStyle/>
          <a:p>
            <a:pPr algn="ctr">
              <a:buFont typeface="Monotype Sorts" pitchFamily="2" charset="2"/>
              <a:buNone/>
            </a:pPr>
            <a:r>
              <a:rPr lang="en-US" altLang="en-US"/>
              <a:t>How many points were there in the star that was used as a focus slide for this seminar?</a:t>
            </a:r>
          </a:p>
        </p:txBody>
      </p:sp>
    </p:spTree>
    <p:extLst>
      <p:ext uri="{BB962C8B-B14F-4D97-AF65-F5344CB8AC3E}">
        <p14:creationId xmlns:p14="http://schemas.microsoft.com/office/powerpoint/2010/main" val="2618884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458719FC-7D53-A84B-B1F4-BB3478851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19D1C-9C1A-E240-90C4-875D07857A1A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45057" name="Freeform 2">
            <a:extLst>
              <a:ext uri="{FF2B5EF4-FFF2-40B4-BE49-F238E27FC236}">
                <a16:creationId xmlns:a16="http://schemas.microsoft.com/office/drawing/2014/main" id="{0E3E90D0-2C91-ED4C-8C26-2C0449A82F03}"/>
              </a:ext>
            </a:extLst>
          </p:cNvPr>
          <p:cNvSpPr>
            <a:spLocks/>
          </p:cNvSpPr>
          <p:nvPr/>
        </p:nvSpPr>
        <p:spPr bwMode="auto">
          <a:xfrm>
            <a:off x="1441768" y="912178"/>
            <a:ext cx="6442109" cy="5327584"/>
          </a:xfrm>
          <a:custGeom>
            <a:avLst/>
            <a:gdLst>
              <a:gd name="T0" fmla="*/ 2510 w 4075"/>
              <a:gd name="T1" fmla="*/ 0 h 3370"/>
              <a:gd name="T2" fmla="*/ 1901 w 4075"/>
              <a:gd name="T3" fmla="*/ 1148 h 3370"/>
              <a:gd name="T4" fmla="*/ 1906 w 4075"/>
              <a:gd name="T5" fmla="*/ 1148 h 3370"/>
              <a:gd name="T6" fmla="*/ 715 w 4075"/>
              <a:gd name="T7" fmla="*/ 96 h 3370"/>
              <a:gd name="T8" fmla="*/ 1330 w 4075"/>
              <a:gd name="T9" fmla="*/ 1436 h 3370"/>
              <a:gd name="T10" fmla="*/ 1330 w 4075"/>
              <a:gd name="T11" fmla="*/ 1426 h 3370"/>
              <a:gd name="T12" fmla="*/ 0 w 4075"/>
              <a:gd name="T13" fmla="*/ 1791 h 3370"/>
              <a:gd name="T14" fmla="*/ 1282 w 4075"/>
              <a:gd name="T15" fmla="*/ 2060 h 3370"/>
              <a:gd name="T16" fmla="*/ 312 w 4075"/>
              <a:gd name="T17" fmla="*/ 3274 h 3370"/>
              <a:gd name="T18" fmla="*/ 1853 w 4075"/>
              <a:gd name="T19" fmla="*/ 2463 h 3370"/>
              <a:gd name="T20" fmla="*/ 2520 w 4075"/>
              <a:gd name="T21" fmla="*/ 3370 h 3370"/>
              <a:gd name="T22" fmla="*/ 2520 w 4075"/>
              <a:gd name="T23" fmla="*/ 3077 h 3370"/>
              <a:gd name="T24" fmla="*/ 2501 w 4075"/>
              <a:gd name="T25" fmla="*/ 2232 h 3370"/>
              <a:gd name="T26" fmla="*/ 4075 w 4075"/>
              <a:gd name="T27" fmla="*/ 2117 h 3370"/>
              <a:gd name="T28" fmla="*/ 2808 w 4075"/>
              <a:gd name="T29" fmla="*/ 1690 h 3370"/>
              <a:gd name="T30" fmla="*/ 3874 w 4075"/>
              <a:gd name="T31" fmla="*/ 946 h 3370"/>
              <a:gd name="T32" fmla="*/ 2467 w 4075"/>
              <a:gd name="T33" fmla="*/ 1349 h 3370"/>
              <a:gd name="T34" fmla="*/ 2510 w 4075"/>
              <a:gd name="T35" fmla="*/ 0 h 337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4075"/>
              <a:gd name="T55" fmla="*/ 0 h 3370"/>
              <a:gd name="T56" fmla="*/ 4075 w 4075"/>
              <a:gd name="T57" fmla="*/ 3370 h 337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4075" h="3370">
                <a:moveTo>
                  <a:pt x="2510" y="0"/>
                </a:moveTo>
                <a:lnTo>
                  <a:pt x="1901" y="1148"/>
                </a:lnTo>
                <a:lnTo>
                  <a:pt x="1906" y="1148"/>
                </a:lnTo>
                <a:lnTo>
                  <a:pt x="715" y="96"/>
                </a:lnTo>
                <a:lnTo>
                  <a:pt x="1330" y="1436"/>
                </a:lnTo>
                <a:lnTo>
                  <a:pt x="1330" y="1426"/>
                </a:lnTo>
                <a:lnTo>
                  <a:pt x="0" y="1791"/>
                </a:lnTo>
                <a:lnTo>
                  <a:pt x="1282" y="2060"/>
                </a:lnTo>
                <a:lnTo>
                  <a:pt x="312" y="3274"/>
                </a:lnTo>
                <a:lnTo>
                  <a:pt x="1853" y="2463"/>
                </a:lnTo>
                <a:lnTo>
                  <a:pt x="2520" y="3370"/>
                </a:lnTo>
                <a:lnTo>
                  <a:pt x="2520" y="3077"/>
                </a:lnTo>
                <a:lnTo>
                  <a:pt x="2501" y="2232"/>
                </a:lnTo>
                <a:lnTo>
                  <a:pt x="4075" y="2117"/>
                </a:lnTo>
                <a:lnTo>
                  <a:pt x="2808" y="1690"/>
                </a:lnTo>
                <a:lnTo>
                  <a:pt x="3874" y="946"/>
                </a:lnTo>
                <a:lnTo>
                  <a:pt x="2467" y="1349"/>
                </a:lnTo>
                <a:lnTo>
                  <a:pt x="2510" y="0"/>
                </a:lnTo>
                <a:close/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390"/>
          </a:p>
        </p:txBody>
      </p:sp>
      <p:sp>
        <p:nvSpPr>
          <p:cNvPr id="45058" name="Oval 3">
            <a:extLst>
              <a:ext uri="{FF2B5EF4-FFF2-40B4-BE49-F238E27FC236}">
                <a16:creationId xmlns:a16="http://schemas.microsoft.com/office/drawing/2014/main" id="{D2DF8A2D-0405-A449-9A2F-24726B3D9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420" y="3416300"/>
            <a:ext cx="303530" cy="2276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endParaRPr lang="en-US" altLang="en-US" sz="2390"/>
          </a:p>
        </p:txBody>
      </p:sp>
      <p:sp>
        <p:nvSpPr>
          <p:cNvPr id="45059" name="Oval 4">
            <a:extLst>
              <a:ext uri="{FF2B5EF4-FFF2-40B4-BE49-F238E27FC236}">
                <a16:creationId xmlns:a16="http://schemas.microsoft.com/office/drawing/2014/main" id="{2D355978-E2A5-3345-BF07-D4FDCAC1D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9086" y="6065864"/>
            <a:ext cx="75883" cy="7588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endParaRPr lang="en-US" altLang="en-US" sz="2390"/>
          </a:p>
        </p:txBody>
      </p:sp>
      <p:sp>
        <p:nvSpPr>
          <p:cNvPr id="45060" name="Oval 3">
            <a:extLst>
              <a:ext uri="{FF2B5EF4-FFF2-40B4-BE49-F238E27FC236}">
                <a16:creationId xmlns:a16="http://schemas.microsoft.com/office/drawing/2014/main" id="{2B4434A2-9EBE-EB47-930E-0582D85CE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5225" y="1909716"/>
            <a:ext cx="303530" cy="2276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endParaRPr lang="en-US" altLang="en-US" sz="2390"/>
          </a:p>
        </p:txBody>
      </p:sp>
      <p:sp>
        <p:nvSpPr>
          <p:cNvPr id="45061" name="Oval 4">
            <a:extLst>
              <a:ext uri="{FF2B5EF4-FFF2-40B4-BE49-F238E27FC236}">
                <a16:creationId xmlns:a16="http://schemas.microsoft.com/office/drawing/2014/main" id="{8E11C1CE-F02C-074E-95F9-80F770EEF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3655" y="4491302"/>
            <a:ext cx="75883" cy="7588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endParaRPr lang="en-US" altLang="en-US" sz="2390"/>
          </a:p>
        </p:txBody>
      </p:sp>
      <p:sp>
        <p:nvSpPr>
          <p:cNvPr id="45062" name="Oval 3">
            <a:extLst>
              <a:ext uri="{FF2B5EF4-FFF2-40B4-BE49-F238E27FC236}">
                <a16:creationId xmlns:a16="http://schemas.microsoft.com/office/drawing/2014/main" id="{B648759A-297C-9742-AB36-B67E86315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144" y="1909716"/>
            <a:ext cx="303530" cy="2276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endParaRPr lang="en-US" altLang="en-US" sz="2390"/>
          </a:p>
        </p:txBody>
      </p:sp>
    </p:spTree>
    <p:extLst>
      <p:ext uri="{BB962C8B-B14F-4D97-AF65-F5344CB8AC3E}">
        <p14:creationId xmlns:p14="http://schemas.microsoft.com/office/powerpoint/2010/main" val="693636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C0B4F7A4-3C9C-2045-A8F7-15652DBB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97263-4F0C-D544-B18A-D4CF07E12855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46081" name="Slide Number Placeholder 1">
            <a:extLst>
              <a:ext uri="{FF2B5EF4-FFF2-40B4-BE49-F238E27FC236}">
                <a16:creationId xmlns:a16="http://schemas.microsoft.com/office/drawing/2014/main" id="{57D4F070-C7B5-4847-A698-108F17BBAA05}"/>
              </a:ext>
            </a:extLst>
          </p:cNvPr>
          <p:cNvSpPr txBox="1">
            <a:spLocks noGrp="1"/>
          </p:cNvSpPr>
          <p:nvPr/>
        </p:nvSpPr>
        <p:spPr bwMode="auto">
          <a:xfrm>
            <a:off x="8139980" y="3169"/>
            <a:ext cx="758825" cy="36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algn="r"/>
            <a:fld id="{6D80BBF1-85EC-F749-A77D-175C11323BB6}" type="slidenum">
              <a:rPr lang="en-US" altLang="en-US" sz="2390">
                <a:solidFill>
                  <a:srgbClr val="FFFFFF"/>
                </a:solidFill>
              </a:rPr>
              <a:pPr algn="r"/>
              <a:t>24</a:t>
            </a:fld>
            <a:endParaRPr lang="en-US" altLang="en-US" sz="2390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797736E-1E7F-D949-82E5-B7D924C880C5}"/>
              </a:ext>
            </a:extLst>
          </p:cNvPr>
          <p:cNvSpPr txBox="1">
            <a:spLocks/>
          </p:cNvSpPr>
          <p:nvPr/>
        </p:nvSpPr>
        <p:spPr>
          <a:xfrm>
            <a:off x="455295" y="641847"/>
            <a:ext cx="8195310" cy="853678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983">
                <a:solidFill>
                  <a:schemeClr val="tx2"/>
                </a:solidFill>
                <a:latin typeface="+mj-lt"/>
                <a:ea typeface="+mj-ea"/>
                <a:cs typeface="+mj-cs"/>
              </a:rPr>
              <a:t>Agenda </a:t>
            </a:r>
            <a:endParaRPr lang="en-US" sz="3983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5E49D1-B2A8-0F4C-A713-B9021003221F}"/>
              </a:ext>
            </a:extLst>
          </p:cNvPr>
          <p:cNvSpPr txBox="1">
            <a:spLocks/>
          </p:cNvSpPr>
          <p:nvPr/>
        </p:nvSpPr>
        <p:spPr>
          <a:xfrm>
            <a:off x="284560" y="1566664"/>
            <a:ext cx="8465642" cy="5193209"/>
          </a:xfrm>
          <a:prstGeom prst="rect">
            <a:avLst/>
          </a:prstGeom>
          <a:noFill/>
        </p:spPr>
        <p:txBody>
          <a:bodyPr>
            <a:normAutofit fontScale="92500" lnSpcReduction="20000"/>
          </a:bodyPr>
          <a:lstStyle/>
          <a:p>
            <a:pPr marL="364224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Requirements Engineering: An overview</a:t>
            </a:r>
          </a:p>
          <a:p>
            <a:pPr marL="819504" lvl="1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Definition of RE</a:t>
            </a:r>
          </a:p>
          <a:p>
            <a:pPr marL="819504" lvl="1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Types of RE</a:t>
            </a:r>
          </a:p>
          <a:p>
            <a:pPr marL="819504" lvl="1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Problem Domain vs. Solution Domain</a:t>
            </a:r>
          </a:p>
          <a:p>
            <a:pPr marL="364224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sz="2788" dirty="0">
              <a:latin typeface="+mn-lt"/>
            </a:endParaRPr>
          </a:p>
          <a:p>
            <a:pPr marL="364224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latin typeface="+mn-lt"/>
              </a:rPr>
              <a:t>Requirements Elicitation</a:t>
            </a:r>
          </a:p>
          <a:p>
            <a:pPr marL="819504" lvl="1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latin typeface="+mn-lt"/>
              </a:rPr>
              <a:t>Interviewing</a:t>
            </a:r>
          </a:p>
          <a:p>
            <a:pPr marL="819504" lvl="1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latin typeface="+mn-lt"/>
              </a:rPr>
              <a:t>Survey </a:t>
            </a:r>
          </a:p>
          <a:p>
            <a:pPr marL="819504" lvl="1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latin typeface="+mn-lt"/>
              </a:rPr>
              <a:t>Meeting</a:t>
            </a:r>
          </a:p>
          <a:p>
            <a:pPr marL="364224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sz="2788" dirty="0">
              <a:latin typeface="+mn-lt"/>
            </a:endParaRPr>
          </a:p>
          <a:p>
            <a:pPr marL="364224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Requirements Specification </a:t>
            </a:r>
          </a:p>
          <a:p>
            <a:pPr marL="819504" lvl="1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Natural Language</a:t>
            </a:r>
          </a:p>
          <a:p>
            <a:pPr marL="819504" lvl="1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Use-Case Diagram</a:t>
            </a:r>
          </a:p>
          <a:p>
            <a:pPr marL="819504" lvl="1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Goal-Oriented Models</a:t>
            </a:r>
          </a:p>
          <a:p>
            <a:pPr marL="364224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sz="2788" dirty="0">
              <a:latin typeface="+mn-lt"/>
            </a:endParaRPr>
          </a:p>
          <a:p>
            <a:pPr marL="364224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sz="2788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9968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E71868B9-257A-A746-ADE5-193C403A2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9A920-43B9-444E-A43D-188002734E92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4D07E-2C59-774E-AF76-951DE020F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70" y="175940"/>
            <a:ext cx="8195310" cy="1062355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/>
              <a:t>Requirements Elicitation Techniques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774E127-62F2-A647-ADB1-04A716781C4E}"/>
              </a:ext>
            </a:extLst>
          </p:cNvPr>
          <p:cNvSpPr txBox="1">
            <a:spLocks noChangeArrowheads="1"/>
          </p:cNvSpPr>
          <p:nvPr/>
        </p:nvSpPr>
        <p:spPr>
          <a:xfrm>
            <a:off x="303530" y="1912879"/>
            <a:ext cx="3642360" cy="4443868"/>
          </a:xfrm>
          <a:prstGeom prst="rect">
            <a:avLst/>
          </a:prstGeom>
          <a:ln/>
        </p:spPr>
        <p:txBody>
          <a:bodyPr>
            <a:normAutofit/>
          </a:bodyPr>
          <a:lstStyle/>
          <a:p>
            <a:pPr marL="364224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1992" dirty="0">
                <a:latin typeface="+mn-lt"/>
              </a:rPr>
              <a:t>Traditional techniques</a:t>
            </a:r>
          </a:p>
          <a:p>
            <a:pPr marL="655603" lvl="1" indent="-245851" fontAlgn="auto">
              <a:spcBef>
                <a:spcPts val="299"/>
              </a:spcBef>
              <a:spcAft>
                <a:spcPts val="0"/>
              </a:spcAft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1394" dirty="0">
                <a:solidFill>
                  <a:schemeClr val="accent2"/>
                </a:solidFill>
                <a:latin typeface="+mn-lt"/>
              </a:rPr>
              <a:t>Introspection</a:t>
            </a:r>
          </a:p>
          <a:p>
            <a:pPr marL="655603" lvl="1" indent="-245851" fontAlgn="auto">
              <a:spcBef>
                <a:spcPts val="299"/>
              </a:spcBef>
              <a:spcAft>
                <a:spcPts val="0"/>
              </a:spcAft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1394" dirty="0">
                <a:solidFill>
                  <a:schemeClr val="accent2"/>
                </a:solidFill>
                <a:latin typeface="+mn-lt"/>
              </a:rPr>
              <a:t>Reading existing documents</a:t>
            </a:r>
          </a:p>
          <a:p>
            <a:pPr marL="655603" lvl="1" indent="-245851" fontAlgn="auto">
              <a:spcBef>
                <a:spcPts val="299"/>
              </a:spcBef>
              <a:spcAft>
                <a:spcPts val="0"/>
              </a:spcAft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1394" dirty="0">
                <a:solidFill>
                  <a:schemeClr val="accent2"/>
                </a:solidFill>
                <a:latin typeface="+mn-lt"/>
              </a:rPr>
              <a:t>Analyzing hard data</a:t>
            </a:r>
          </a:p>
          <a:p>
            <a:pPr marL="655603" lvl="1" indent="-245851" fontAlgn="auto">
              <a:spcBef>
                <a:spcPts val="299"/>
              </a:spcBef>
              <a:spcAft>
                <a:spcPts val="0"/>
              </a:spcAft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1394" dirty="0">
                <a:solidFill>
                  <a:schemeClr val="accent2"/>
                </a:solidFill>
                <a:latin typeface="+mn-lt"/>
              </a:rPr>
              <a:t>Interviews</a:t>
            </a:r>
          </a:p>
          <a:p>
            <a:pPr lvl="2" fontAlgn="auto">
              <a:spcBef>
                <a:spcPts val="299"/>
              </a:spcBef>
              <a:spcAft>
                <a:spcPts val="0"/>
              </a:spcAft>
              <a:buClr>
                <a:schemeClr val="accent1"/>
              </a:buClr>
              <a:buFont typeface="Wingdings 2"/>
              <a:buChar char=""/>
              <a:defRPr/>
            </a:pPr>
            <a:r>
              <a:rPr lang="en-US" sz="1195" dirty="0">
                <a:solidFill>
                  <a:schemeClr val="accent1"/>
                </a:solidFill>
                <a:latin typeface="+mn-lt"/>
              </a:rPr>
              <a:t>Open-ended</a:t>
            </a:r>
          </a:p>
          <a:p>
            <a:pPr lvl="2" fontAlgn="auto">
              <a:spcBef>
                <a:spcPts val="299"/>
              </a:spcBef>
              <a:spcAft>
                <a:spcPts val="0"/>
              </a:spcAft>
              <a:buClr>
                <a:schemeClr val="accent1"/>
              </a:buClr>
              <a:buFont typeface="Wingdings 2"/>
              <a:buChar char=""/>
              <a:defRPr/>
            </a:pPr>
            <a:r>
              <a:rPr lang="en-US" sz="1195" dirty="0">
                <a:solidFill>
                  <a:schemeClr val="accent1"/>
                </a:solidFill>
                <a:latin typeface="+mn-lt"/>
              </a:rPr>
              <a:t>Structured</a:t>
            </a:r>
          </a:p>
          <a:p>
            <a:pPr marL="655603" lvl="1" indent="-245851" fontAlgn="auto">
              <a:spcBef>
                <a:spcPts val="299"/>
              </a:spcBef>
              <a:spcAft>
                <a:spcPts val="0"/>
              </a:spcAft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1394" dirty="0">
                <a:solidFill>
                  <a:schemeClr val="accent2"/>
                </a:solidFill>
                <a:latin typeface="+mn-lt"/>
              </a:rPr>
              <a:t>Surveys / Questionnaires</a:t>
            </a:r>
          </a:p>
          <a:p>
            <a:pPr marL="655603" lvl="1" indent="-245851" fontAlgn="auto">
              <a:spcBef>
                <a:spcPts val="299"/>
              </a:spcBef>
              <a:spcAft>
                <a:spcPts val="0"/>
              </a:spcAft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1394" dirty="0">
                <a:solidFill>
                  <a:schemeClr val="accent2"/>
                </a:solidFill>
                <a:latin typeface="+mn-lt"/>
              </a:rPr>
              <a:t>Meetings</a:t>
            </a:r>
          </a:p>
          <a:p>
            <a:pPr marL="364224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1992" dirty="0">
                <a:latin typeface="+mn-lt"/>
              </a:rPr>
              <a:t>Collaborative techniques</a:t>
            </a:r>
          </a:p>
          <a:p>
            <a:pPr marL="655603" lvl="1" indent="-245851" fontAlgn="auto">
              <a:spcBef>
                <a:spcPts val="299"/>
              </a:spcBef>
              <a:spcAft>
                <a:spcPts val="0"/>
              </a:spcAft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1394" dirty="0">
                <a:solidFill>
                  <a:schemeClr val="accent2"/>
                </a:solidFill>
                <a:latin typeface="+mn-lt"/>
              </a:rPr>
              <a:t>Group techniques</a:t>
            </a:r>
          </a:p>
          <a:p>
            <a:pPr lvl="2" fontAlgn="auto">
              <a:spcBef>
                <a:spcPts val="299"/>
              </a:spcBef>
              <a:spcAft>
                <a:spcPts val="0"/>
              </a:spcAft>
              <a:buClr>
                <a:schemeClr val="accent1"/>
              </a:buClr>
              <a:buFont typeface="Wingdings 2"/>
              <a:buChar char=""/>
              <a:defRPr/>
            </a:pPr>
            <a:r>
              <a:rPr lang="en-US" sz="1195" dirty="0">
                <a:solidFill>
                  <a:schemeClr val="accent1"/>
                </a:solidFill>
                <a:latin typeface="+mn-lt"/>
              </a:rPr>
              <a:t>Focus Groups</a:t>
            </a:r>
          </a:p>
          <a:p>
            <a:pPr lvl="2" fontAlgn="auto">
              <a:spcBef>
                <a:spcPts val="299"/>
              </a:spcBef>
              <a:spcAft>
                <a:spcPts val="0"/>
              </a:spcAft>
              <a:buClr>
                <a:schemeClr val="accent1"/>
              </a:buClr>
              <a:buFont typeface="Wingdings 2"/>
              <a:buChar char=""/>
              <a:defRPr/>
            </a:pPr>
            <a:r>
              <a:rPr lang="en-US" sz="1195" dirty="0">
                <a:solidFill>
                  <a:schemeClr val="accent1"/>
                </a:solidFill>
                <a:latin typeface="+mn-lt"/>
              </a:rPr>
              <a:t>Brainstorming</a:t>
            </a:r>
          </a:p>
          <a:p>
            <a:pPr marL="655603" lvl="1" indent="-245851" fontAlgn="auto">
              <a:spcBef>
                <a:spcPts val="299"/>
              </a:spcBef>
              <a:spcAft>
                <a:spcPts val="0"/>
              </a:spcAft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1394" dirty="0">
                <a:solidFill>
                  <a:schemeClr val="accent2"/>
                </a:solidFill>
                <a:latin typeface="+mn-lt"/>
              </a:rPr>
              <a:t>JAD/RAD workshops</a:t>
            </a:r>
          </a:p>
          <a:p>
            <a:pPr marL="655603" lvl="1" indent="-245851" fontAlgn="auto">
              <a:spcBef>
                <a:spcPts val="299"/>
              </a:spcBef>
              <a:spcAft>
                <a:spcPts val="0"/>
              </a:spcAft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1394" dirty="0">
                <a:solidFill>
                  <a:schemeClr val="accent2"/>
                </a:solidFill>
                <a:latin typeface="+mn-lt"/>
              </a:rPr>
              <a:t>Prototyping</a:t>
            </a:r>
          </a:p>
          <a:p>
            <a:pPr marL="655603" lvl="1" indent="-245851" fontAlgn="auto">
              <a:spcBef>
                <a:spcPts val="299"/>
              </a:spcBef>
              <a:spcAft>
                <a:spcPts val="0"/>
              </a:spcAft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1394" dirty="0">
                <a:solidFill>
                  <a:schemeClr val="accent2"/>
                </a:solidFill>
                <a:latin typeface="+mn-lt"/>
              </a:rPr>
              <a:t>Participatory Design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405807E-7767-1A4B-85AC-D9EF3BCB89ED}"/>
              </a:ext>
            </a:extLst>
          </p:cNvPr>
          <p:cNvSpPr txBox="1">
            <a:spLocks noChangeArrowheads="1"/>
          </p:cNvSpPr>
          <p:nvPr/>
        </p:nvSpPr>
        <p:spPr>
          <a:xfrm>
            <a:off x="5008245" y="1912879"/>
            <a:ext cx="3794125" cy="4443868"/>
          </a:xfrm>
          <a:prstGeom prst="rect">
            <a:avLst/>
          </a:prstGeom>
          <a:ln/>
        </p:spPr>
        <p:txBody>
          <a:bodyPr/>
          <a:lstStyle/>
          <a:p>
            <a:pPr marL="364224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1992" dirty="0">
                <a:latin typeface="+mn-lt"/>
              </a:rPr>
              <a:t>Cognitive techniques</a:t>
            </a:r>
          </a:p>
          <a:p>
            <a:pPr marL="655603" lvl="1" indent="-245851" fontAlgn="auto">
              <a:spcBef>
                <a:spcPts val="299"/>
              </a:spcBef>
              <a:spcAft>
                <a:spcPts val="0"/>
              </a:spcAft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1394" dirty="0">
                <a:solidFill>
                  <a:schemeClr val="accent2"/>
                </a:solidFill>
                <a:latin typeface="+mn-lt"/>
              </a:rPr>
              <a:t>Task analysis</a:t>
            </a:r>
          </a:p>
          <a:p>
            <a:pPr marL="655603" lvl="1" indent="-245851" fontAlgn="auto">
              <a:spcBef>
                <a:spcPts val="299"/>
              </a:spcBef>
              <a:spcAft>
                <a:spcPts val="0"/>
              </a:spcAft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1394" dirty="0">
                <a:solidFill>
                  <a:schemeClr val="accent2"/>
                </a:solidFill>
                <a:latin typeface="+mn-lt"/>
              </a:rPr>
              <a:t>Protocol analysis</a:t>
            </a:r>
          </a:p>
          <a:p>
            <a:pPr marL="655603" lvl="1" indent="-245851" fontAlgn="auto">
              <a:spcBef>
                <a:spcPts val="299"/>
              </a:spcBef>
              <a:spcAft>
                <a:spcPts val="0"/>
              </a:spcAft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1394" dirty="0">
                <a:solidFill>
                  <a:schemeClr val="accent2"/>
                </a:solidFill>
                <a:latin typeface="+mn-lt"/>
              </a:rPr>
              <a:t>Knowledge Acquisition Techniques</a:t>
            </a:r>
          </a:p>
          <a:p>
            <a:pPr lvl="2" fontAlgn="auto">
              <a:spcBef>
                <a:spcPts val="299"/>
              </a:spcBef>
              <a:spcAft>
                <a:spcPts val="0"/>
              </a:spcAft>
              <a:buClr>
                <a:schemeClr val="accent1"/>
              </a:buClr>
              <a:buFont typeface="Wingdings 2"/>
              <a:buChar char=""/>
              <a:defRPr/>
            </a:pPr>
            <a:r>
              <a:rPr lang="en-US" sz="1195" dirty="0">
                <a:solidFill>
                  <a:schemeClr val="accent1"/>
                </a:solidFill>
                <a:latin typeface="+mn-lt"/>
              </a:rPr>
              <a:t>Card Sorting</a:t>
            </a:r>
          </a:p>
          <a:p>
            <a:pPr lvl="2" fontAlgn="auto">
              <a:spcBef>
                <a:spcPts val="299"/>
              </a:spcBef>
              <a:spcAft>
                <a:spcPts val="0"/>
              </a:spcAft>
              <a:buClr>
                <a:schemeClr val="accent1"/>
              </a:buClr>
              <a:buFont typeface="Wingdings 2"/>
              <a:buChar char=""/>
              <a:defRPr/>
            </a:pPr>
            <a:r>
              <a:rPr lang="en-US" sz="1195" dirty="0">
                <a:solidFill>
                  <a:schemeClr val="accent1"/>
                </a:solidFill>
                <a:latin typeface="+mn-lt"/>
              </a:rPr>
              <a:t>Laddering</a:t>
            </a:r>
          </a:p>
          <a:p>
            <a:pPr marL="364224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sz="1992" dirty="0">
              <a:latin typeface="+mn-lt"/>
            </a:endParaRPr>
          </a:p>
          <a:p>
            <a:pPr marL="364224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1992" dirty="0">
                <a:latin typeface="+mn-lt"/>
              </a:rPr>
              <a:t>Contextual approaches</a:t>
            </a:r>
          </a:p>
          <a:p>
            <a:pPr marL="655603" lvl="1" indent="-245851" fontAlgn="auto">
              <a:spcBef>
                <a:spcPts val="299"/>
              </a:spcBef>
              <a:spcAft>
                <a:spcPts val="0"/>
              </a:spcAft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1394" dirty="0">
                <a:solidFill>
                  <a:schemeClr val="accent2"/>
                </a:solidFill>
                <a:latin typeface="+mn-lt"/>
              </a:rPr>
              <a:t>Ethnographic techniques</a:t>
            </a:r>
          </a:p>
          <a:p>
            <a:pPr lvl="2" fontAlgn="auto">
              <a:spcBef>
                <a:spcPts val="299"/>
              </a:spcBef>
              <a:spcAft>
                <a:spcPts val="0"/>
              </a:spcAft>
              <a:buClr>
                <a:schemeClr val="accent1"/>
              </a:buClr>
              <a:buFont typeface="Wingdings 2"/>
              <a:buChar char=""/>
              <a:defRPr/>
            </a:pPr>
            <a:r>
              <a:rPr lang="en-US" sz="1195" dirty="0">
                <a:solidFill>
                  <a:schemeClr val="accent1"/>
                </a:solidFill>
                <a:latin typeface="+mn-lt"/>
              </a:rPr>
              <a:t>Participant Observation</a:t>
            </a:r>
          </a:p>
          <a:p>
            <a:pPr lvl="2" fontAlgn="auto">
              <a:spcBef>
                <a:spcPts val="299"/>
              </a:spcBef>
              <a:spcAft>
                <a:spcPts val="0"/>
              </a:spcAft>
              <a:buClr>
                <a:schemeClr val="accent1"/>
              </a:buClr>
              <a:buFont typeface="Wingdings 2"/>
              <a:buChar char=""/>
              <a:defRPr/>
            </a:pPr>
            <a:r>
              <a:rPr lang="en-US" sz="1195" dirty="0" err="1">
                <a:solidFill>
                  <a:schemeClr val="accent1"/>
                </a:solidFill>
                <a:latin typeface="+mn-lt"/>
              </a:rPr>
              <a:t>Enthnomethodology</a:t>
            </a:r>
            <a:endParaRPr lang="en-US" sz="1195" dirty="0">
              <a:solidFill>
                <a:schemeClr val="accent1"/>
              </a:solidFill>
              <a:latin typeface="+mn-lt"/>
            </a:endParaRPr>
          </a:p>
          <a:p>
            <a:pPr marL="655603" lvl="1" indent="-245851" fontAlgn="auto">
              <a:spcBef>
                <a:spcPts val="299"/>
              </a:spcBef>
              <a:spcAft>
                <a:spcPts val="0"/>
              </a:spcAft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1394" dirty="0">
                <a:solidFill>
                  <a:schemeClr val="accent2"/>
                </a:solidFill>
                <a:latin typeface="+mn-lt"/>
              </a:rPr>
              <a:t>Discourse Analysis</a:t>
            </a:r>
          </a:p>
          <a:p>
            <a:pPr lvl="2" fontAlgn="auto">
              <a:spcBef>
                <a:spcPts val="299"/>
              </a:spcBef>
              <a:spcAft>
                <a:spcPts val="0"/>
              </a:spcAft>
              <a:buClr>
                <a:schemeClr val="accent1"/>
              </a:buClr>
              <a:buFont typeface="Wingdings 2"/>
              <a:buChar char=""/>
              <a:defRPr/>
            </a:pPr>
            <a:r>
              <a:rPr lang="en-US" sz="1195" dirty="0">
                <a:solidFill>
                  <a:schemeClr val="accent1"/>
                </a:solidFill>
                <a:latin typeface="+mn-lt"/>
              </a:rPr>
              <a:t>Conversation Analysis</a:t>
            </a:r>
          </a:p>
          <a:p>
            <a:pPr lvl="2" fontAlgn="auto">
              <a:spcBef>
                <a:spcPts val="299"/>
              </a:spcBef>
              <a:spcAft>
                <a:spcPts val="0"/>
              </a:spcAft>
              <a:buClr>
                <a:schemeClr val="accent1"/>
              </a:buClr>
              <a:buFont typeface="Wingdings 2"/>
              <a:buChar char=""/>
              <a:defRPr/>
            </a:pPr>
            <a:r>
              <a:rPr lang="en-US" sz="1195" dirty="0">
                <a:solidFill>
                  <a:schemeClr val="accent1"/>
                </a:solidFill>
                <a:latin typeface="+mn-lt"/>
              </a:rPr>
              <a:t>Speech Act Analysis</a:t>
            </a:r>
          </a:p>
          <a:p>
            <a:pPr marL="655603" lvl="1" indent="-245851" fontAlgn="auto">
              <a:spcBef>
                <a:spcPts val="299"/>
              </a:spcBef>
              <a:spcAft>
                <a:spcPts val="0"/>
              </a:spcAft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1394" dirty="0">
                <a:solidFill>
                  <a:schemeClr val="accent2"/>
                </a:solidFill>
                <a:latin typeface="+mn-lt"/>
              </a:rPr>
              <a:t>Sociotechnical Methods</a:t>
            </a:r>
          </a:p>
          <a:p>
            <a:pPr lvl="2" fontAlgn="auto">
              <a:spcBef>
                <a:spcPts val="299"/>
              </a:spcBef>
              <a:spcAft>
                <a:spcPts val="0"/>
              </a:spcAft>
              <a:buClr>
                <a:schemeClr val="accent1"/>
              </a:buClr>
              <a:buFont typeface="Wingdings 2"/>
              <a:buChar char=""/>
              <a:defRPr/>
            </a:pPr>
            <a:r>
              <a:rPr lang="en-US" sz="1195" dirty="0">
                <a:solidFill>
                  <a:schemeClr val="accent1"/>
                </a:solidFill>
                <a:latin typeface="+mn-lt"/>
              </a:rPr>
              <a:t>Soft Systems Analysis</a:t>
            </a:r>
          </a:p>
        </p:txBody>
      </p:sp>
    </p:spTree>
    <p:extLst>
      <p:ext uri="{BB962C8B-B14F-4D97-AF65-F5344CB8AC3E}">
        <p14:creationId xmlns:p14="http://schemas.microsoft.com/office/powerpoint/2010/main" val="1795782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32EDC6FD-B1EB-8742-A047-54D9917C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AB9E-4243-9D4D-B19A-72D268B46269}" type="slidenum">
              <a:rPr lang="en-US" altLang="en-US"/>
              <a:pPr/>
              <a:t>26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625E33-F851-B240-A685-5B549CF3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07" y="1760116"/>
            <a:ext cx="8057886" cy="39752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C935063-80C0-0E4D-9E85-61328CD61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70" y="175940"/>
            <a:ext cx="8195310" cy="1062355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/>
              <a:t>Requirements Elicitation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374739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57E88A86-7C76-F34E-967F-92F9B8AC5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1A0A-E65D-7442-BF91-BC2244770B27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49153" name="Rectangle 2">
            <a:extLst>
              <a:ext uri="{FF2B5EF4-FFF2-40B4-BE49-F238E27FC236}">
                <a16:creationId xmlns:a16="http://schemas.microsoft.com/office/drawing/2014/main" id="{B68356AD-2CF7-F147-AB62-95C3AEA355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462" y="247948"/>
            <a:ext cx="8195310" cy="1062355"/>
          </a:xfrm>
        </p:spPr>
        <p:txBody>
          <a:bodyPr/>
          <a:lstStyle/>
          <a:p>
            <a:r>
              <a:rPr lang="en-US" altLang="en-US" dirty="0"/>
              <a:t>Interviews</a:t>
            </a:r>
          </a:p>
        </p:txBody>
      </p:sp>
      <p:sp>
        <p:nvSpPr>
          <p:cNvPr id="673795" name="Rectangle 3">
            <a:extLst>
              <a:ext uri="{FF2B5EF4-FFF2-40B4-BE49-F238E27FC236}">
                <a16:creationId xmlns:a16="http://schemas.microsoft.com/office/drawing/2014/main" id="{82E4AA13-EF48-8342-B553-F9ED513C6D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3530" y="1552437"/>
            <a:ext cx="8498840" cy="4899163"/>
          </a:xfrm>
        </p:spPr>
        <p:txBody>
          <a:bodyPr>
            <a:normAutofit fontScale="62500" lnSpcReduction="20000"/>
          </a:bodyPr>
          <a:lstStyle/>
          <a:p>
            <a:pPr marL="364224" indent="-254957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Types:</a:t>
            </a:r>
          </a:p>
          <a:p>
            <a:pPr marL="655603" lvl="1" indent="-245851" fontAlgn="auto">
              <a:spcBef>
                <a:spcPct val="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Structured - agenda of fairly open questions</a:t>
            </a:r>
          </a:p>
          <a:p>
            <a:pPr marL="655603" lvl="1" indent="-245851" fontAlgn="auto">
              <a:spcBef>
                <a:spcPct val="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Open-ended - no pre-set agenda</a:t>
            </a:r>
          </a:p>
          <a:p>
            <a:pPr marL="655603" lvl="1" indent="-245851" fontAlgn="auto">
              <a:spcBef>
                <a:spcPct val="0"/>
              </a:spcBef>
              <a:spcAft>
                <a:spcPts val="0"/>
              </a:spcAft>
              <a:buFont typeface="Georgia"/>
              <a:buChar char="▫"/>
              <a:defRPr/>
            </a:pPr>
            <a:endParaRPr lang="en-US" dirty="0"/>
          </a:p>
          <a:p>
            <a:pPr marL="364224" indent="-254957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Advantages</a:t>
            </a:r>
          </a:p>
          <a:p>
            <a:pPr marL="655603" lvl="1" indent="-245851" fontAlgn="auto">
              <a:spcBef>
                <a:spcPct val="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Rich collection of information</a:t>
            </a:r>
          </a:p>
          <a:p>
            <a:pPr marL="919665" lvl="2" indent="-218534" fontAlgn="auto"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rgbClr val="0070C0"/>
                </a:solidFill>
              </a:rPr>
              <a:t>Good for uncovering opinions, feelings, goals, as well as hard facts</a:t>
            </a:r>
          </a:p>
          <a:p>
            <a:pPr marL="655603" lvl="1" indent="-245851" fontAlgn="auto">
              <a:spcBef>
                <a:spcPct val="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Can probe in depth, &amp; adapt </a:t>
            </a:r>
            <a:r>
              <a:rPr lang="en-US" dirty="0" err="1">
                <a:solidFill>
                  <a:srgbClr val="0070C0"/>
                </a:solidFill>
              </a:rPr>
              <a:t>followup</a:t>
            </a:r>
            <a:r>
              <a:rPr lang="en-US" dirty="0">
                <a:solidFill>
                  <a:srgbClr val="0070C0"/>
                </a:solidFill>
              </a:rPr>
              <a:t> questions to what the person tells you</a:t>
            </a:r>
          </a:p>
          <a:p>
            <a:pPr marL="655603" lvl="1" indent="-245851" fontAlgn="auto">
              <a:spcBef>
                <a:spcPct val="0"/>
              </a:spcBef>
              <a:spcAft>
                <a:spcPts val="0"/>
              </a:spcAft>
              <a:buFont typeface="Georgia"/>
              <a:buChar char="▫"/>
              <a:defRPr/>
            </a:pPr>
            <a:endParaRPr lang="en-US" dirty="0"/>
          </a:p>
          <a:p>
            <a:pPr marL="364224" indent="-254957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Disadvantages</a:t>
            </a:r>
          </a:p>
          <a:p>
            <a:pPr marL="655603" lvl="1" indent="-245851" fontAlgn="auto">
              <a:spcBef>
                <a:spcPct val="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Large amount of qualitative data can be hard to analyze</a:t>
            </a:r>
          </a:p>
          <a:p>
            <a:pPr marL="655603" lvl="1" indent="-245851" fontAlgn="auto">
              <a:spcBef>
                <a:spcPct val="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Hard to compare different respondents</a:t>
            </a:r>
          </a:p>
          <a:p>
            <a:pPr marL="655603" lvl="1" indent="-245851" fontAlgn="auto">
              <a:spcBef>
                <a:spcPct val="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Interviewing is a difficult skill to master</a:t>
            </a:r>
          </a:p>
          <a:p>
            <a:pPr marL="655603" lvl="1" indent="-245851" fontAlgn="auto">
              <a:spcBef>
                <a:spcPct val="0"/>
              </a:spcBef>
              <a:spcAft>
                <a:spcPts val="0"/>
              </a:spcAft>
              <a:buFont typeface="Georgia"/>
              <a:buChar char="▫"/>
              <a:defRPr/>
            </a:pPr>
            <a:endParaRPr lang="en-US" dirty="0"/>
          </a:p>
          <a:p>
            <a:pPr marL="364224" indent="-254957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Watch for</a:t>
            </a:r>
          </a:p>
          <a:p>
            <a:pPr marL="655603" lvl="1" indent="-245851" fontAlgn="auto">
              <a:spcBef>
                <a:spcPct val="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Unanswerable questions (“how do you tie your shoelaces?”)</a:t>
            </a:r>
          </a:p>
          <a:p>
            <a:pPr marL="655603" lvl="1" indent="-245851" fontAlgn="auto">
              <a:spcBef>
                <a:spcPct val="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Tacit knowledge (and post-hoc rationalizations)</a:t>
            </a:r>
          </a:p>
          <a:p>
            <a:pPr marL="655603" lvl="1" indent="-245851" fontAlgn="auto">
              <a:spcBef>
                <a:spcPct val="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Removal from context</a:t>
            </a:r>
          </a:p>
          <a:p>
            <a:pPr marL="655603" lvl="1" indent="-245851" fontAlgn="auto">
              <a:spcBef>
                <a:spcPct val="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Interviewer’s attitude may cause bias (e.g. variable attentiveness)</a:t>
            </a:r>
          </a:p>
        </p:txBody>
      </p:sp>
      <p:sp>
        <p:nvSpPr>
          <p:cNvPr id="49155" name="Rectangle 4">
            <a:extLst>
              <a:ext uri="{FF2B5EF4-FFF2-40B4-BE49-F238E27FC236}">
                <a16:creationId xmlns:a16="http://schemas.microsoft.com/office/drawing/2014/main" id="{8F5E085C-3AEB-054A-A764-8DD409C65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47" y="6582815"/>
            <a:ext cx="8271193" cy="24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691" tIns="45846" rIns="91691" bIns="45846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96" b="1" i="1">
                <a:latin typeface="Times New Roman" panose="02020603050405020304" pitchFamily="18" charset="0"/>
              </a:rPr>
              <a:t>Source:</a:t>
            </a:r>
            <a:r>
              <a:rPr lang="en-US" altLang="en-US" sz="996" i="1">
                <a:latin typeface="Times New Roman" panose="02020603050405020304" pitchFamily="18" charset="0"/>
              </a:rPr>
              <a:t> Adapted from Goguen and Linde, 1993, p154.</a:t>
            </a:r>
          </a:p>
        </p:txBody>
      </p:sp>
    </p:spTree>
    <p:extLst>
      <p:ext uri="{BB962C8B-B14F-4D97-AF65-F5344CB8AC3E}">
        <p14:creationId xmlns:p14="http://schemas.microsoft.com/office/powerpoint/2010/main" val="3689869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9D763E1C-2B8D-8A4F-AE14-80899FFF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0F0E6-1CA0-BC47-81B6-119878D77AAD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51201" name="Rectangle 2">
            <a:extLst>
              <a:ext uri="{FF2B5EF4-FFF2-40B4-BE49-F238E27FC236}">
                <a16:creationId xmlns:a16="http://schemas.microsoft.com/office/drawing/2014/main" id="{FFEE2333-7642-A944-B8A7-21E7B7597F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2470" y="247948"/>
            <a:ext cx="8195310" cy="1062355"/>
          </a:xfrm>
        </p:spPr>
        <p:txBody>
          <a:bodyPr/>
          <a:lstStyle/>
          <a:p>
            <a:r>
              <a:rPr lang="en-US" altLang="en-US" dirty="0"/>
              <a:t>Interviewing Tips</a:t>
            </a:r>
          </a:p>
        </p:txBody>
      </p:sp>
      <p:sp>
        <p:nvSpPr>
          <p:cNvPr id="675843" name="Rectangle 3">
            <a:extLst>
              <a:ext uri="{FF2B5EF4-FFF2-40B4-BE49-F238E27FC236}">
                <a16:creationId xmlns:a16="http://schemas.microsoft.com/office/drawing/2014/main" id="{FB25DA51-C59F-C247-B8BE-942AA03039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700" y="1623576"/>
            <a:ext cx="8394502" cy="5019312"/>
          </a:xfrm>
        </p:spPr>
        <p:txBody>
          <a:bodyPr>
            <a:normAutofit fontScale="70000" lnSpcReduction="20000"/>
          </a:bodyPr>
          <a:lstStyle/>
          <a:p>
            <a:pPr marL="364224" indent="-254957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Starting off…</a:t>
            </a:r>
          </a:p>
          <a:p>
            <a:pPr marL="655603" lvl="1" indent="-245851" fontAlgn="auto">
              <a:lnSpc>
                <a:spcPct val="90000"/>
              </a:lnSpc>
              <a:spcBef>
                <a:spcPct val="500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Begin the interview with an safe topic to set people at ease</a:t>
            </a:r>
          </a:p>
          <a:p>
            <a:pPr marL="919665" lvl="2" indent="-218534" fontAlgn="auto">
              <a:lnSpc>
                <a:spcPct val="85000"/>
              </a:lnSpc>
              <a:spcBef>
                <a:spcPct val="500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rgbClr val="0070C0"/>
                </a:solidFill>
              </a:rPr>
              <a:t>e.g. the weather, the score in last night’s hockey game</a:t>
            </a:r>
          </a:p>
          <a:p>
            <a:pPr marL="919665" lvl="2" indent="-218534" fontAlgn="auto">
              <a:lnSpc>
                <a:spcPct val="85000"/>
              </a:lnSpc>
              <a:spcBef>
                <a:spcPct val="500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rgbClr val="0070C0"/>
                </a:solidFill>
              </a:rPr>
              <a:t>e.g. comment on an object on the person’s desk: “My,… what a beautiful photograph!  Did you take that?”</a:t>
            </a:r>
          </a:p>
          <a:p>
            <a:pPr marL="919665" lvl="2" indent="-218534" fontAlgn="auto">
              <a:lnSpc>
                <a:spcPct val="85000"/>
              </a:lnSpc>
              <a:spcBef>
                <a:spcPct val="5000"/>
              </a:spcBef>
              <a:spcAft>
                <a:spcPts val="0"/>
              </a:spcAft>
              <a:buFont typeface="Wingdings 2"/>
              <a:buChar char=""/>
              <a:defRPr/>
            </a:pPr>
            <a:endParaRPr lang="en-US" dirty="0"/>
          </a:p>
          <a:p>
            <a:pPr marL="364224" indent="-254957" fontAlgn="auto">
              <a:spcBef>
                <a:spcPct val="10000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Ask if you can record the interview</a:t>
            </a:r>
          </a:p>
          <a:p>
            <a:pPr marL="655603" lvl="1" indent="-245851" fontAlgn="auto">
              <a:lnSpc>
                <a:spcPct val="90000"/>
              </a:lnSpc>
              <a:spcBef>
                <a:spcPct val="500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but put tape recorder in front of person</a:t>
            </a:r>
          </a:p>
          <a:p>
            <a:pPr marL="655603" lvl="1" indent="-245851" fontAlgn="auto">
              <a:lnSpc>
                <a:spcPct val="90000"/>
              </a:lnSpc>
              <a:spcBef>
                <a:spcPct val="500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say that they can turn it off any time.</a:t>
            </a:r>
          </a:p>
          <a:p>
            <a:pPr marL="655603" lvl="1" indent="-245851" fontAlgn="auto">
              <a:lnSpc>
                <a:spcPct val="90000"/>
              </a:lnSpc>
              <a:spcBef>
                <a:spcPct val="5000"/>
              </a:spcBef>
              <a:spcAft>
                <a:spcPts val="0"/>
              </a:spcAft>
              <a:buFont typeface="Georgia"/>
              <a:buChar char="▫"/>
              <a:defRPr/>
            </a:pPr>
            <a:endParaRPr lang="en-US" dirty="0"/>
          </a:p>
          <a:p>
            <a:pPr marL="364224" indent="-254957" fontAlgn="auto">
              <a:spcBef>
                <a:spcPct val="10000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Ask easy questions first</a:t>
            </a:r>
          </a:p>
          <a:p>
            <a:pPr marL="655603" lvl="1" indent="-245851" fontAlgn="auto">
              <a:lnSpc>
                <a:spcPct val="90000"/>
              </a:lnSpc>
              <a:spcBef>
                <a:spcPct val="500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perhaps personal information</a:t>
            </a:r>
          </a:p>
          <a:p>
            <a:pPr marL="919665" lvl="2" indent="-218534" fontAlgn="auto">
              <a:lnSpc>
                <a:spcPct val="85000"/>
              </a:lnSpc>
              <a:spcBef>
                <a:spcPct val="500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rgbClr val="0070C0"/>
                </a:solidFill>
              </a:rPr>
              <a:t>e.g. “How long have you worked in your present position?”</a:t>
            </a:r>
          </a:p>
          <a:p>
            <a:pPr marL="919665" lvl="2" indent="-218534" fontAlgn="auto">
              <a:lnSpc>
                <a:spcPct val="85000"/>
              </a:lnSpc>
              <a:spcBef>
                <a:spcPct val="5000"/>
              </a:spcBef>
              <a:spcAft>
                <a:spcPts val="0"/>
              </a:spcAft>
              <a:buFont typeface="Wingdings 2"/>
              <a:buChar char=""/>
              <a:defRPr/>
            </a:pPr>
            <a:endParaRPr lang="en-US" dirty="0"/>
          </a:p>
          <a:p>
            <a:pPr marL="364224" indent="-254957" fontAlgn="auto">
              <a:spcBef>
                <a:spcPct val="10000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Follow up interesting leads</a:t>
            </a:r>
          </a:p>
          <a:p>
            <a:pPr marL="655603" lvl="1" indent="-245851" fontAlgn="auto">
              <a:lnSpc>
                <a:spcPct val="90000"/>
              </a:lnSpc>
              <a:spcBef>
                <a:spcPct val="500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E.g. if you hear something that indicates your plan of action may be wrong, </a:t>
            </a:r>
          </a:p>
          <a:p>
            <a:pPr marL="919665" lvl="2" indent="-218534" fontAlgn="auto">
              <a:lnSpc>
                <a:spcPct val="85000"/>
              </a:lnSpc>
              <a:spcBef>
                <a:spcPct val="500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 err="1">
                <a:solidFill>
                  <a:srgbClr val="0070C0"/>
                </a:solidFill>
              </a:rPr>
              <a:t>e.g.,“Could</a:t>
            </a:r>
            <a:r>
              <a:rPr lang="en-US" dirty="0">
                <a:solidFill>
                  <a:srgbClr val="0070C0"/>
                </a:solidFill>
              </a:rPr>
              <a:t> we pursue what you just said a little further?”</a:t>
            </a:r>
          </a:p>
          <a:p>
            <a:pPr marL="919665" lvl="2" indent="-218534" fontAlgn="auto">
              <a:lnSpc>
                <a:spcPct val="85000"/>
              </a:lnSpc>
              <a:spcBef>
                <a:spcPct val="5000"/>
              </a:spcBef>
              <a:spcAft>
                <a:spcPts val="0"/>
              </a:spcAft>
              <a:buFont typeface="Wingdings 2"/>
              <a:buChar char=""/>
              <a:defRPr/>
            </a:pPr>
            <a:endParaRPr lang="en-US" dirty="0"/>
          </a:p>
          <a:p>
            <a:pPr marL="364224" indent="-254957" fontAlgn="auto">
              <a:spcBef>
                <a:spcPct val="10000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Ask open-ended questions last</a:t>
            </a:r>
          </a:p>
          <a:p>
            <a:pPr marL="919665" lvl="2" indent="-218534" fontAlgn="auto">
              <a:lnSpc>
                <a:spcPct val="85000"/>
              </a:lnSpc>
              <a:spcBef>
                <a:spcPct val="500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rgbClr val="0070C0"/>
                </a:solidFill>
              </a:rPr>
              <a:t>e.g. “Is there anything else you would like to add?”	</a:t>
            </a:r>
          </a:p>
        </p:txBody>
      </p:sp>
    </p:spTree>
    <p:extLst>
      <p:ext uri="{BB962C8B-B14F-4D97-AF65-F5344CB8AC3E}">
        <p14:creationId xmlns:p14="http://schemas.microsoft.com/office/powerpoint/2010/main" val="1398808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39AAC0F4-2F42-4440-88EC-797D6AA98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52D2-0370-DD4E-A0F4-391EDD38D233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52225" name="Rectangle 2">
            <a:extLst>
              <a:ext uri="{FF2B5EF4-FFF2-40B4-BE49-F238E27FC236}">
                <a16:creationId xmlns:a16="http://schemas.microsoft.com/office/drawing/2014/main" id="{8081CFF9-B838-8B42-A7EA-FF224A4375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2470" y="247948"/>
            <a:ext cx="8195310" cy="1062355"/>
          </a:xfrm>
        </p:spPr>
        <p:txBody>
          <a:bodyPr/>
          <a:lstStyle/>
          <a:p>
            <a:r>
              <a:rPr lang="en-US" altLang="en-US" dirty="0"/>
              <a:t>Surveys and Questionnaires</a:t>
            </a:r>
          </a:p>
        </p:txBody>
      </p:sp>
      <p:sp>
        <p:nvSpPr>
          <p:cNvPr id="676867" name="Rectangle 3">
            <a:extLst>
              <a:ext uri="{FF2B5EF4-FFF2-40B4-BE49-F238E27FC236}">
                <a16:creationId xmlns:a16="http://schemas.microsoft.com/office/drawing/2014/main" id="{3AEAA954-750C-3D4C-9827-451AF1FB1C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700" y="1694716"/>
            <a:ext cx="8394502" cy="5133933"/>
          </a:xfrm>
        </p:spPr>
        <p:txBody>
          <a:bodyPr>
            <a:normAutofit fontScale="70000" lnSpcReduction="20000"/>
          </a:bodyPr>
          <a:lstStyle/>
          <a:p>
            <a:pPr marL="364224" indent="-254957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Advantages</a:t>
            </a:r>
          </a:p>
          <a:p>
            <a:pPr marL="655603" lvl="1" indent="-245851" fontAlgn="auto">
              <a:spcBef>
                <a:spcPct val="500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Can quickly collect info from large numbers of people</a:t>
            </a:r>
          </a:p>
          <a:p>
            <a:pPr marL="655603" lvl="1" indent="-245851" fontAlgn="auto">
              <a:spcBef>
                <a:spcPct val="500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Can be administered remotely</a:t>
            </a:r>
          </a:p>
          <a:p>
            <a:pPr marL="655603" lvl="1" indent="-245851" fontAlgn="auto">
              <a:spcBef>
                <a:spcPct val="500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Can collect attitudes, beliefs, characteristics</a:t>
            </a:r>
          </a:p>
          <a:p>
            <a:pPr marL="655603" lvl="1" indent="-245851" fontAlgn="auto">
              <a:spcBef>
                <a:spcPct val="5000"/>
              </a:spcBef>
              <a:spcAft>
                <a:spcPts val="0"/>
              </a:spcAft>
              <a:buFont typeface="Georgia"/>
              <a:buChar char="▫"/>
              <a:defRPr/>
            </a:pPr>
            <a:endParaRPr lang="en-US" dirty="0"/>
          </a:p>
          <a:p>
            <a:pPr marL="364224" indent="-254957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Disadvantages</a:t>
            </a:r>
          </a:p>
          <a:p>
            <a:pPr marL="655603" lvl="1" indent="-245851" fontAlgn="auto">
              <a:spcBef>
                <a:spcPct val="500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Simplistic (presupposed) categories provide very little context</a:t>
            </a:r>
          </a:p>
          <a:p>
            <a:pPr marL="919665" lvl="2" indent="-218534" fontAlgn="auto">
              <a:lnSpc>
                <a:spcPct val="95000"/>
              </a:lnSpc>
              <a:spcBef>
                <a:spcPct val="500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rgbClr val="0070C0"/>
                </a:solidFill>
              </a:rPr>
              <a:t>No room for users to convey their real needs</a:t>
            </a:r>
          </a:p>
          <a:p>
            <a:pPr marL="919665" lvl="2" indent="-218534" fontAlgn="auto">
              <a:lnSpc>
                <a:spcPct val="95000"/>
              </a:lnSpc>
              <a:spcBef>
                <a:spcPct val="5000"/>
              </a:spcBef>
              <a:spcAft>
                <a:spcPts val="0"/>
              </a:spcAft>
              <a:buFont typeface="Wingdings 2"/>
              <a:buChar char=""/>
              <a:defRPr/>
            </a:pPr>
            <a:endParaRPr lang="en-US" dirty="0"/>
          </a:p>
          <a:p>
            <a:pPr marL="364224" indent="-254957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Watch for:</a:t>
            </a:r>
          </a:p>
          <a:p>
            <a:pPr marL="655603" lvl="1" indent="-245851" fontAlgn="auto">
              <a:spcBef>
                <a:spcPct val="500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Bias in sample selection</a:t>
            </a:r>
          </a:p>
          <a:p>
            <a:pPr marL="655603" lvl="1" indent="-245851" fontAlgn="auto">
              <a:spcBef>
                <a:spcPct val="500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Bias in self-selecting respondents</a:t>
            </a:r>
          </a:p>
          <a:p>
            <a:pPr marL="655603" lvl="1" indent="-245851" fontAlgn="auto">
              <a:spcBef>
                <a:spcPct val="500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Small sample size (lack of statistical significance)</a:t>
            </a:r>
          </a:p>
          <a:p>
            <a:pPr marL="655603" lvl="1" indent="-245851" fontAlgn="auto">
              <a:spcBef>
                <a:spcPct val="500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Open ended questions (very hard to analyze!)</a:t>
            </a:r>
          </a:p>
          <a:p>
            <a:pPr marL="655603" lvl="1" indent="-245851" fontAlgn="auto">
              <a:spcBef>
                <a:spcPct val="500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Leading questions (</a:t>
            </a:r>
            <a:r>
              <a:rPr lang="en-US" i="1" dirty="0">
                <a:solidFill>
                  <a:srgbClr val="0070C0"/>
                </a:solidFill>
              </a:rPr>
              <a:t>“have you stopped beating your wife?”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marL="655603" lvl="1" indent="-245851" fontAlgn="auto">
              <a:spcBef>
                <a:spcPct val="500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Appropriation </a:t>
            </a:r>
          </a:p>
          <a:p>
            <a:pPr marL="655603" lvl="1" indent="-245851" fontAlgn="auto">
              <a:spcBef>
                <a:spcPct val="500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Ambiguous questions (i.e. not everyone is answering the same question)</a:t>
            </a:r>
          </a:p>
          <a:p>
            <a:pPr marL="655603" lvl="1" indent="-245851" fontAlgn="auto">
              <a:spcBef>
                <a:spcPct val="5000"/>
              </a:spcBef>
              <a:spcAft>
                <a:spcPts val="0"/>
              </a:spcAft>
              <a:buFont typeface="Georgia"/>
              <a:buChar char="▫"/>
              <a:defRPr/>
            </a:pPr>
            <a:endParaRPr lang="en-US" dirty="0">
              <a:solidFill>
                <a:srgbClr val="0070C0"/>
              </a:solidFill>
            </a:endParaRPr>
          </a:p>
          <a:p>
            <a:pPr marL="655603" lvl="1" indent="-245851" algn="ctr" fontAlgn="auto">
              <a:spcAft>
                <a:spcPts val="0"/>
              </a:spcAft>
              <a:buNone/>
              <a:defRPr/>
            </a:pPr>
            <a:r>
              <a:rPr lang="en-US" sz="1792" b="1" i="1" dirty="0">
                <a:solidFill>
                  <a:srgbClr val="800000"/>
                </a:solidFill>
              </a:rPr>
              <a:t>Questionnaires MUST be prototyped and tested!</a:t>
            </a:r>
            <a:endParaRPr lang="en-US" sz="1792" b="1" i="1" dirty="0"/>
          </a:p>
        </p:txBody>
      </p:sp>
      <p:sp>
        <p:nvSpPr>
          <p:cNvPr id="52227" name="Rectangle 4">
            <a:extLst>
              <a:ext uri="{FF2B5EF4-FFF2-40B4-BE49-F238E27FC236}">
                <a16:creationId xmlns:a16="http://schemas.microsoft.com/office/drawing/2014/main" id="{DBCD1176-DBAA-9741-8BAC-96433F67D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47" y="6582815"/>
            <a:ext cx="8271193" cy="24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691" tIns="45846" rIns="91691" bIns="45846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96" b="1" i="1">
                <a:latin typeface="Times New Roman" panose="02020603050405020304" pitchFamily="18" charset="0"/>
              </a:rPr>
              <a:t>Source:</a:t>
            </a:r>
            <a:r>
              <a:rPr lang="en-US" altLang="en-US" sz="996" i="1">
                <a:latin typeface="Times New Roman" panose="02020603050405020304" pitchFamily="18" charset="0"/>
              </a:rPr>
              <a:t> Adapted from Goguen and Linde, 1993, p154.</a:t>
            </a:r>
          </a:p>
        </p:txBody>
      </p:sp>
    </p:spTree>
    <p:extLst>
      <p:ext uri="{BB962C8B-B14F-4D97-AF65-F5344CB8AC3E}">
        <p14:creationId xmlns:p14="http://schemas.microsoft.com/office/powerpoint/2010/main" val="351833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5418304A-4D83-8649-8612-DDB1F8896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128-D8C9-1E41-80A2-718F4263922F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BA288-6AB6-6547-8D46-4CF0271F0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91" y="205357"/>
            <a:ext cx="8195310" cy="106235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Where is Requirements Engineering standing?</a:t>
            </a:r>
          </a:p>
        </p:txBody>
      </p:sp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A87E94FD-C1DC-3644-B775-769335F027E6}"/>
              </a:ext>
            </a:extLst>
          </p:cNvPr>
          <p:cNvGraphicFramePr>
            <a:graphicFrameLocks/>
          </p:cNvGraphicFramePr>
          <p:nvPr/>
        </p:nvGraphicFramePr>
        <p:xfrm>
          <a:off x="-214346" y="1357298"/>
          <a:ext cx="9358346" cy="5500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9372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B0415AC9-E65F-F543-A9AF-07897F09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E03A8-CAA5-A244-A46C-828C4F9691C6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54273" name="Rectangle 2">
            <a:extLst>
              <a:ext uri="{FF2B5EF4-FFF2-40B4-BE49-F238E27FC236}">
                <a16:creationId xmlns:a16="http://schemas.microsoft.com/office/drawing/2014/main" id="{48AE823B-3605-B84E-B7B4-B3E8833AB6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2470" y="121697"/>
            <a:ext cx="8195310" cy="1062355"/>
          </a:xfrm>
        </p:spPr>
        <p:txBody>
          <a:bodyPr/>
          <a:lstStyle/>
          <a:p>
            <a:r>
              <a:rPr lang="en-US" altLang="en-US" dirty="0"/>
              <a:t>Meetings</a:t>
            </a:r>
          </a:p>
        </p:txBody>
      </p:sp>
      <p:sp>
        <p:nvSpPr>
          <p:cNvPr id="678915" name="Rectangle 3">
            <a:extLst>
              <a:ext uri="{FF2B5EF4-FFF2-40B4-BE49-F238E27FC236}">
                <a16:creationId xmlns:a16="http://schemas.microsoft.com/office/drawing/2014/main" id="{555EFE9A-21C4-B546-9937-9212593E92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700" y="1623576"/>
            <a:ext cx="8642700" cy="5092032"/>
          </a:xfrm>
        </p:spPr>
        <p:txBody>
          <a:bodyPr>
            <a:normAutofit fontScale="70000" lnSpcReduction="20000"/>
          </a:bodyPr>
          <a:lstStyle/>
          <a:p>
            <a:pPr marL="364224" indent="-254957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Used for summarization and feedback</a:t>
            </a:r>
          </a:p>
          <a:p>
            <a:pPr marL="655603" lvl="1" indent="-245851" fontAlgn="auto"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00FF"/>
                </a:solidFill>
              </a:rPr>
              <a:t>E.g. meet with stakeholders towards the end of each stage:</a:t>
            </a:r>
          </a:p>
          <a:p>
            <a:pPr marL="919665" lvl="2" indent="-218534" fontAlgn="auto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rgbClr val="0070C0"/>
                </a:solidFill>
              </a:rPr>
              <a:t>to discuss the results of the information gathering stage</a:t>
            </a:r>
          </a:p>
          <a:p>
            <a:pPr marL="919665" lvl="2" indent="-218534" fontAlgn="auto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rgbClr val="0070C0"/>
                </a:solidFill>
              </a:rPr>
              <a:t>to conclude on a set of requirements</a:t>
            </a:r>
          </a:p>
          <a:p>
            <a:pPr marL="919665" lvl="2" indent="-218534" fontAlgn="auto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rgbClr val="0070C0"/>
                </a:solidFill>
              </a:rPr>
              <a:t>to agree on a design etc.</a:t>
            </a:r>
          </a:p>
          <a:p>
            <a:pPr marL="655603" lvl="1" indent="-245851" fontAlgn="auto"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00FF"/>
                </a:solidFill>
              </a:rPr>
              <a:t>Use the meeting to confirm what has been learned, talk about findings</a:t>
            </a:r>
          </a:p>
          <a:p>
            <a:pPr marL="655603" lvl="1" indent="-245851" fontAlgn="auto">
              <a:spcAft>
                <a:spcPts val="0"/>
              </a:spcAft>
              <a:buFont typeface="Georgia"/>
              <a:buChar char="▫"/>
              <a:defRPr/>
            </a:pPr>
            <a:endParaRPr lang="en-US" dirty="0"/>
          </a:p>
          <a:p>
            <a:pPr marL="364224" indent="-254957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Meetings are an important managerial tool</a:t>
            </a:r>
          </a:p>
          <a:p>
            <a:pPr marL="655603" lvl="1" indent="-245851" fontAlgn="auto"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00FF"/>
                </a:solidFill>
              </a:rPr>
              <a:t>Used to move a system development project forward.</a:t>
            </a:r>
          </a:p>
          <a:p>
            <a:pPr marL="655603" lvl="1" indent="-245851" fontAlgn="auto"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00FF"/>
                </a:solidFill>
              </a:rPr>
              <a:t>Need to determine objectives for the meeting: </a:t>
            </a:r>
          </a:p>
          <a:p>
            <a:pPr marL="919665" lvl="2" indent="-218534" fontAlgn="auto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rgbClr val="0070C0"/>
                </a:solidFill>
              </a:rPr>
              <a:t>E.g. presentation, problem solving, conflict resolution, progress analysis, gathering and merging of facts, training, planning,...</a:t>
            </a:r>
          </a:p>
          <a:p>
            <a:pPr marL="655603" lvl="1" indent="-245851" fontAlgn="auto"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00FF"/>
                </a:solidFill>
              </a:rPr>
              <a:t>Plan the meeting carefully:</a:t>
            </a:r>
          </a:p>
          <a:p>
            <a:pPr marL="919665" lvl="2" indent="-218534" fontAlgn="auto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rgbClr val="0070C0"/>
                </a:solidFill>
              </a:rPr>
              <a:t>Schedule the meeting and arrange for facilities</a:t>
            </a:r>
          </a:p>
          <a:p>
            <a:pPr marL="919665" lvl="2" indent="-218534" fontAlgn="auto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rgbClr val="0070C0"/>
                </a:solidFill>
              </a:rPr>
              <a:t>Prepare an agenda and distribute it well in advance</a:t>
            </a:r>
          </a:p>
          <a:p>
            <a:pPr marL="919665" lvl="2" indent="-218534" fontAlgn="auto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rgbClr val="0070C0"/>
                </a:solidFill>
              </a:rPr>
              <a:t>Keep track of time and agenda during the meeting</a:t>
            </a:r>
          </a:p>
          <a:p>
            <a:pPr marL="919665" lvl="2" indent="-218534" fontAlgn="auto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rgbClr val="0070C0"/>
                </a:solidFill>
              </a:rPr>
              <a:t>Follow up with a written summary to be distributed to meeting participants</a:t>
            </a:r>
          </a:p>
          <a:p>
            <a:pPr marL="919665" lvl="2" indent="-218534" fontAlgn="auto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rgbClr val="0070C0"/>
                </a:solidFill>
              </a:rPr>
              <a:t>Special rules apply for formal presentations, walkthroughs, brainstorming, etc.</a:t>
            </a:r>
          </a:p>
        </p:txBody>
      </p:sp>
    </p:spTree>
    <p:extLst>
      <p:ext uri="{BB962C8B-B14F-4D97-AF65-F5344CB8AC3E}">
        <p14:creationId xmlns:p14="http://schemas.microsoft.com/office/powerpoint/2010/main" val="2213476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6BC53E7C-061B-644B-878E-17C0AC9B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1EFE3-7CC7-DB4D-B0A7-9B48E6800DA0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55297" name="Rectangle 2">
            <a:extLst>
              <a:ext uri="{FF2B5EF4-FFF2-40B4-BE49-F238E27FC236}">
                <a16:creationId xmlns:a16="http://schemas.microsoft.com/office/drawing/2014/main" id="{82E605F5-E3EB-E047-A7E7-FEDB484C9A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2470" y="247948"/>
            <a:ext cx="8195310" cy="1062355"/>
          </a:xfrm>
        </p:spPr>
        <p:txBody>
          <a:bodyPr/>
          <a:lstStyle/>
          <a:p>
            <a:r>
              <a:rPr lang="en-US" altLang="en-US"/>
              <a:t>Group Elicitation Techniques</a:t>
            </a:r>
          </a:p>
        </p:txBody>
      </p:sp>
      <p:sp>
        <p:nvSpPr>
          <p:cNvPr id="679939" name="Rectangle 3">
            <a:extLst>
              <a:ext uri="{FF2B5EF4-FFF2-40B4-BE49-F238E27FC236}">
                <a16:creationId xmlns:a16="http://schemas.microsoft.com/office/drawing/2014/main" id="{35EA1E55-D8FA-0C43-AD06-BDAA59E02B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700" y="1694717"/>
            <a:ext cx="8394502" cy="4853318"/>
          </a:xfrm>
        </p:spPr>
        <p:txBody>
          <a:bodyPr>
            <a:normAutofit fontScale="62500" lnSpcReduction="20000"/>
          </a:bodyPr>
          <a:lstStyle/>
          <a:p>
            <a:pPr marL="364224" indent="-254957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Types:</a:t>
            </a:r>
          </a:p>
          <a:p>
            <a:pPr marL="655603" lvl="1" indent="-245851" fontAlgn="auto">
              <a:spcBef>
                <a:spcPct val="1500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Focus Groups</a:t>
            </a:r>
          </a:p>
          <a:p>
            <a:pPr marL="655603" lvl="1" indent="-245851" fontAlgn="auto">
              <a:spcBef>
                <a:spcPct val="1500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Brainstorming</a:t>
            </a:r>
          </a:p>
          <a:p>
            <a:pPr marL="655603" lvl="1" indent="-245851" fontAlgn="auto">
              <a:spcBef>
                <a:spcPct val="15000"/>
              </a:spcBef>
              <a:spcAft>
                <a:spcPts val="0"/>
              </a:spcAft>
              <a:buFont typeface="Georgia"/>
              <a:buChar char="▫"/>
              <a:defRPr/>
            </a:pPr>
            <a:endParaRPr lang="en-US" dirty="0"/>
          </a:p>
          <a:p>
            <a:pPr marL="364224" indent="-254957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Advantages</a:t>
            </a:r>
          </a:p>
          <a:p>
            <a:pPr marL="655603" lvl="1" indent="-245851" fontAlgn="auto">
              <a:spcBef>
                <a:spcPct val="1500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More natural interaction between people than formal interview</a:t>
            </a:r>
          </a:p>
          <a:p>
            <a:pPr marL="655603" lvl="1" indent="-245851" fontAlgn="auto">
              <a:spcBef>
                <a:spcPct val="1500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Can measure reaction to stimulus materials (e.g. mock-ups, storyboards, </a:t>
            </a:r>
            <a:r>
              <a:rPr lang="en-US" dirty="0" err="1">
                <a:solidFill>
                  <a:srgbClr val="0070C0"/>
                </a:solidFill>
              </a:rPr>
              <a:t>etc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marL="655603" lvl="1" indent="-245851" fontAlgn="auto">
              <a:spcBef>
                <a:spcPct val="15000"/>
              </a:spcBef>
              <a:spcAft>
                <a:spcPts val="0"/>
              </a:spcAft>
              <a:buFont typeface="Georgia"/>
              <a:buChar char="▫"/>
              <a:defRPr/>
            </a:pPr>
            <a:endParaRPr lang="en-US" dirty="0"/>
          </a:p>
          <a:p>
            <a:pPr marL="364224" indent="-254957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Disadvantages</a:t>
            </a:r>
          </a:p>
          <a:p>
            <a:pPr marL="655603" lvl="1" indent="-245851" fontAlgn="auto">
              <a:spcBef>
                <a:spcPct val="1500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May create unnatural groups (uncomfortable for participants)</a:t>
            </a:r>
          </a:p>
          <a:p>
            <a:pPr marL="655603" lvl="1" indent="-245851" fontAlgn="auto">
              <a:spcBef>
                <a:spcPct val="1500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Danger of </a:t>
            </a:r>
            <a:r>
              <a:rPr lang="en-US" i="1" dirty="0">
                <a:solidFill>
                  <a:srgbClr val="0070C0"/>
                </a:solidFill>
              </a:rPr>
              <a:t>Groupthink</a:t>
            </a:r>
            <a:endParaRPr lang="en-US" dirty="0">
              <a:solidFill>
                <a:srgbClr val="0070C0"/>
              </a:solidFill>
            </a:endParaRPr>
          </a:p>
          <a:p>
            <a:pPr marL="655603" lvl="1" indent="-245851" fontAlgn="auto">
              <a:spcBef>
                <a:spcPct val="1500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May only provide superficial responses to technical questions</a:t>
            </a:r>
          </a:p>
          <a:p>
            <a:pPr marL="655603" lvl="1" indent="-245851" fontAlgn="auto">
              <a:spcBef>
                <a:spcPct val="1500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Requires a highly trained facilitator</a:t>
            </a:r>
          </a:p>
          <a:p>
            <a:pPr marL="655603" lvl="1" indent="-245851" fontAlgn="auto">
              <a:spcBef>
                <a:spcPct val="15000"/>
              </a:spcBef>
              <a:spcAft>
                <a:spcPts val="0"/>
              </a:spcAft>
              <a:buFont typeface="Georgia"/>
              <a:buChar char="▫"/>
              <a:defRPr/>
            </a:pPr>
            <a:endParaRPr lang="en-US" dirty="0"/>
          </a:p>
          <a:p>
            <a:pPr marL="364224" indent="-254957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Watch for</a:t>
            </a:r>
          </a:p>
          <a:p>
            <a:pPr marL="655603" lvl="1" indent="-245851" fontAlgn="auto">
              <a:spcBef>
                <a:spcPct val="1500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Sample Bias</a:t>
            </a:r>
          </a:p>
          <a:p>
            <a:pPr marL="655603" lvl="1" indent="-245851" fontAlgn="auto">
              <a:spcBef>
                <a:spcPct val="15000"/>
              </a:spcBef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rgbClr val="0070C0"/>
                </a:solidFill>
              </a:rPr>
              <a:t>Dominance and Submission</a:t>
            </a:r>
          </a:p>
        </p:txBody>
      </p:sp>
    </p:spTree>
    <p:extLst>
      <p:ext uri="{BB962C8B-B14F-4D97-AF65-F5344CB8AC3E}">
        <p14:creationId xmlns:p14="http://schemas.microsoft.com/office/powerpoint/2010/main" val="227960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A97D2931-1560-864A-AC43-4A86E020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ED89-D3AC-9243-A774-0EECB23417CC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62465" name="Slide Number Placeholder 1">
            <a:extLst>
              <a:ext uri="{FF2B5EF4-FFF2-40B4-BE49-F238E27FC236}">
                <a16:creationId xmlns:a16="http://schemas.microsoft.com/office/drawing/2014/main" id="{B3BF7A7A-67CB-6F42-ADCC-AEF77B6BF305}"/>
              </a:ext>
            </a:extLst>
          </p:cNvPr>
          <p:cNvSpPr txBox="1">
            <a:spLocks noGrp="1"/>
          </p:cNvSpPr>
          <p:nvPr/>
        </p:nvSpPr>
        <p:spPr bwMode="auto">
          <a:xfrm>
            <a:off x="8139980" y="3169"/>
            <a:ext cx="758825" cy="36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algn="r"/>
            <a:fld id="{2F73FBE4-5F42-6F49-B376-BDC165E777DB}" type="slidenum">
              <a:rPr lang="en-US" altLang="en-US" sz="2390">
                <a:solidFill>
                  <a:srgbClr val="FFFFFF"/>
                </a:solidFill>
              </a:rPr>
              <a:pPr algn="r"/>
              <a:t>32</a:t>
            </a:fld>
            <a:endParaRPr lang="en-US" altLang="en-US" sz="2390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A4009A2-5FF5-0841-B6E7-C5B2B9AE0459}"/>
              </a:ext>
            </a:extLst>
          </p:cNvPr>
          <p:cNvSpPr txBox="1">
            <a:spLocks/>
          </p:cNvSpPr>
          <p:nvPr/>
        </p:nvSpPr>
        <p:spPr>
          <a:xfrm>
            <a:off x="455295" y="641847"/>
            <a:ext cx="8195310" cy="853678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983">
                <a:solidFill>
                  <a:schemeClr val="tx2"/>
                </a:solidFill>
                <a:latin typeface="+mj-lt"/>
                <a:ea typeface="+mj-ea"/>
                <a:cs typeface="+mj-cs"/>
              </a:rPr>
              <a:t>Agenda </a:t>
            </a:r>
            <a:endParaRPr lang="en-US" sz="3983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D6C033-97B7-4842-A0C0-C6A92D3DE2AE}"/>
              </a:ext>
            </a:extLst>
          </p:cNvPr>
          <p:cNvSpPr txBox="1">
            <a:spLocks/>
          </p:cNvSpPr>
          <p:nvPr/>
        </p:nvSpPr>
        <p:spPr>
          <a:xfrm>
            <a:off x="284560" y="1566664"/>
            <a:ext cx="8465642" cy="5193209"/>
          </a:xfrm>
          <a:prstGeom prst="rect">
            <a:avLst/>
          </a:prstGeom>
          <a:noFill/>
        </p:spPr>
        <p:txBody>
          <a:bodyPr>
            <a:normAutofit fontScale="92500" lnSpcReduction="20000"/>
          </a:bodyPr>
          <a:lstStyle/>
          <a:p>
            <a:pPr marL="364224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Requirements Engineering: An overview</a:t>
            </a:r>
          </a:p>
          <a:p>
            <a:pPr marL="819504" lvl="1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Definition of RE</a:t>
            </a:r>
          </a:p>
          <a:p>
            <a:pPr marL="819504" lvl="1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Types of RE</a:t>
            </a:r>
          </a:p>
          <a:p>
            <a:pPr marL="819504" lvl="1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Problem Domain vs. Solution Domain</a:t>
            </a:r>
          </a:p>
          <a:p>
            <a:pPr marL="364224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sz="2788" dirty="0">
              <a:latin typeface="+mn-lt"/>
            </a:endParaRPr>
          </a:p>
          <a:p>
            <a:pPr marL="364224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Requirements Elicitation</a:t>
            </a:r>
          </a:p>
          <a:p>
            <a:pPr marL="819504" lvl="1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Interviewing</a:t>
            </a:r>
          </a:p>
          <a:p>
            <a:pPr marL="819504" lvl="1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Survey </a:t>
            </a:r>
          </a:p>
          <a:p>
            <a:pPr marL="819504" lvl="1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Meeting</a:t>
            </a:r>
          </a:p>
          <a:p>
            <a:pPr marL="364224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sz="2788" dirty="0">
              <a:latin typeface="+mn-lt"/>
            </a:endParaRPr>
          </a:p>
          <a:p>
            <a:pPr marL="364224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latin typeface="+mn-lt"/>
              </a:rPr>
              <a:t>Requirements Specification </a:t>
            </a:r>
          </a:p>
          <a:p>
            <a:pPr marL="819504" lvl="1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latin typeface="+mn-lt"/>
              </a:rPr>
              <a:t>Natural Language</a:t>
            </a:r>
          </a:p>
          <a:p>
            <a:pPr marL="819504" lvl="1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latin typeface="+mn-lt"/>
              </a:rPr>
              <a:t>Use-Case Diagram</a:t>
            </a:r>
          </a:p>
          <a:p>
            <a:pPr marL="819504" lvl="1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788" dirty="0">
                <a:latin typeface="+mn-lt"/>
              </a:rPr>
              <a:t>Goal-Oriented Models</a:t>
            </a:r>
          </a:p>
          <a:p>
            <a:pPr marL="364224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sz="2788" dirty="0">
              <a:latin typeface="+mn-lt"/>
            </a:endParaRPr>
          </a:p>
          <a:p>
            <a:pPr marL="364224" indent="-254957" fontAlgn="auto">
              <a:spcBef>
                <a:spcPts val="299"/>
              </a:spcBef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sz="2788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1643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754A-EEDE-B14A-8CC6-DA2CC6FDE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70" y="175940"/>
            <a:ext cx="8195310" cy="1062355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/>
              <a:t>Requirements Specification Techniques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DF0CE982-6BEE-9242-ABE3-E2DAC11ECEE7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628775"/>
            <a:ext cx="4038600" cy="44640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A04DA3"/>
              </a:buClr>
              <a:buFont typeface="Georgia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Georgia"/>
                <a:cs typeface="Arial" panose="020B0604020202020204" pitchFamily="34" charset="0"/>
              </a:rPr>
              <a:t>Natural Language</a:t>
            </a:r>
          </a:p>
          <a:p>
            <a:pPr marL="365760" indent="-256032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A04DA3"/>
              </a:buClr>
              <a:buFont typeface="Georgia"/>
              <a:buChar char="•"/>
              <a:defRPr/>
            </a:pPr>
            <a:endParaRPr lang="en-US" sz="2000" dirty="0">
              <a:solidFill>
                <a:prstClr val="black"/>
              </a:solidFill>
              <a:latin typeface="Georgia"/>
              <a:cs typeface="Arial" panose="020B0604020202020204" pitchFamily="34" charset="0"/>
            </a:endParaRPr>
          </a:p>
          <a:p>
            <a:pPr marL="365760" indent="-256032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A04DA3"/>
              </a:buClr>
              <a:buFont typeface="Georgia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Georgia"/>
                <a:cs typeface="Arial" panose="020B0604020202020204" pitchFamily="34" charset="0"/>
              </a:rPr>
              <a:t>Requirements Modeling</a:t>
            </a:r>
          </a:p>
          <a:p>
            <a:pPr marL="822960" lvl="1" indent="-256032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A04DA3"/>
              </a:buClr>
              <a:buFont typeface="Georgia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Georgia"/>
                <a:cs typeface="Arial" panose="020B0604020202020204" pitchFamily="34" charset="0"/>
              </a:rPr>
              <a:t>Basics of modelling</a:t>
            </a:r>
          </a:p>
          <a:p>
            <a:pPr marL="1115568" lvl="2" indent="-246888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Font typeface="Georgia"/>
              <a:buChar char="▫"/>
              <a:defRPr/>
            </a:pPr>
            <a:r>
              <a:rPr lang="en-US" sz="1400" dirty="0">
                <a:solidFill>
                  <a:srgbClr val="438086"/>
                </a:solidFill>
                <a:latin typeface="Georgia"/>
                <a:cs typeface="Arial" panose="020B0604020202020204" pitchFamily="34" charset="0"/>
              </a:rPr>
              <a:t>Notations and their uses</a:t>
            </a:r>
          </a:p>
          <a:p>
            <a:pPr marL="1115568" lvl="2" indent="-246888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Font typeface="Georgia"/>
              <a:buChar char="▫"/>
              <a:defRPr/>
            </a:pPr>
            <a:r>
              <a:rPr lang="en-US" sz="1400" dirty="0">
                <a:solidFill>
                  <a:srgbClr val="438086"/>
                </a:solidFill>
                <a:latin typeface="Georgia"/>
                <a:cs typeface="Arial" panose="020B0604020202020204" pitchFamily="34" charset="0"/>
              </a:rPr>
              <a:t>Formality and Expressiveness</a:t>
            </a:r>
          </a:p>
          <a:p>
            <a:pPr marL="1115568" lvl="2" indent="-246888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Font typeface="Georgia"/>
              <a:buChar char="▫"/>
              <a:defRPr/>
            </a:pPr>
            <a:r>
              <a:rPr lang="en-US" sz="1400" dirty="0">
                <a:solidFill>
                  <a:srgbClr val="438086"/>
                </a:solidFill>
                <a:latin typeface="Georgia"/>
                <a:cs typeface="Arial" panose="020B0604020202020204" pitchFamily="34" charset="0"/>
              </a:rPr>
              <a:t>Abstraction and Decomposition</a:t>
            </a:r>
          </a:p>
          <a:p>
            <a:pPr marL="1115568" lvl="2" indent="-246888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Font typeface="Georgia"/>
              <a:buChar char="▫"/>
              <a:defRPr/>
            </a:pPr>
            <a:r>
              <a:rPr lang="en-US" sz="1400" dirty="0">
                <a:solidFill>
                  <a:srgbClr val="438086"/>
                </a:solidFill>
                <a:latin typeface="Georgia"/>
                <a:cs typeface="Arial" panose="020B0604020202020204" pitchFamily="34" charset="0"/>
              </a:rPr>
              <a:t>Model management and viewpoints</a:t>
            </a:r>
          </a:p>
          <a:p>
            <a:pPr marL="1115568" lvl="2" indent="-246888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Font typeface="Georgia"/>
              <a:buChar char="▫"/>
              <a:defRPr/>
            </a:pPr>
            <a:r>
              <a:rPr lang="en-US" sz="1400" dirty="0">
                <a:solidFill>
                  <a:srgbClr val="438086"/>
                </a:solidFill>
                <a:latin typeface="Georgia"/>
                <a:cs typeface="Arial" panose="020B0604020202020204" pitchFamily="34" charset="0"/>
              </a:rPr>
              <a:t>Types of Analysis</a:t>
            </a:r>
          </a:p>
          <a:p>
            <a:pPr marL="822960" lvl="1" indent="-256032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A04DA3"/>
              </a:buClr>
              <a:buFont typeface="Georgia"/>
              <a:buChar char="•"/>
              <a:defRPr/>
            </a:pPr>
            <a:endParaRPr lang="en-US" sz="2000" dirty="0">
              <a:solidFill>
                <a:prstClr val="black"/>
              </a:solidFill>
              <a:latin typeface="Georgia"/>
              <a:cs typeface="Arial" panose="020B0604020202020204" pitchFamily="34" charset="0"/>
            </a:endParaRPr>
          </a:p>
          <a:p>
            <a:pPr marL="822960" lvl="1" indent="-256032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A04DA3"/>
              </a:buClr>
              <a:buFont typeface="Georgia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Georgia"/>
                <a:cs typeface="Arial" panose="020B0604020202020204" pitchFamily="34" charset="0"/>
              </a:rPr>
              <a:t>Enterprises Modeling</a:t>
            </a:r>
          </a:p>
          <a:p>
            <a:pPr marL="1115568" lvl="2" indent="-246888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Font typeface="Georgia"/>
              <a:buChar char="▫"/>
              <a:defRPr/>
            </a:pPr>
            <a:r>
              <a:rPr lang="en-US" sz="1400" dirty="0">
                <a:solidFill>
                  <a:srgbClr val="438086"/>
                </a:solidFill>
                <a:latin typeface="Georgia"/>
                <a:cs typeface="Arial" panose="020B0604020202020204" pitchFamily="34" charset="0"/>
              </a:rPr>
              <a:t>Business rules and organizational structures</a:t>
            </a:r>
          </a:p>
          <a:p>
            <a:pPr marL="1115568" lvl="2" indent="-246888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Font typeface="Georgia"/>
              <a:buChar char="▫"/>
              <a:defRPr/>
            </a:pPr>
            <a:r>
              <a:rPr lang="en-US" sz="1400" dirty="0">
                <a:solidFill>
                  <a:srgbClr val="438086"/>
                </a:solidFill>
                <a:latin typeface="Georgia"/>
                <a:cs typeface="Arial" panose="020B0604020202020204" pitchFamily="34" charset="0"/>
              </a:rPr>
              <a:t>Goals, tasks and responsibilities</a:t>
            </a:r>
          </a:p>
          <a:p>
            <a:pPr marL="1115568" lvl="2" indent="-246888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Font typeface="Georgia"/>
              <a:buChar char="▫"/>
              <a:defRPr/>
            </a:pPr>
            <a:r>
              <a:rPr lang="en-US" sz="1400" dirty="0">
                <a:solidFill>
                  <a:srgbClr val="438086"/>
                </a:solidFill>
                <a:latin typeface="Georgia"/>
                <a:cs typeface="Arial" panose="020B0604020202020204" pitchFamily="34" charset="0"/>
              </a:rPr>
              <a:t>Soft Systems analysis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15E97EE9-D216-1243-A9B9-8007376C69A7}"/>
              </a:ext>
            </a:extLst>
          </p:cNvPr>
          <p:cNvSpPr txBox="1">
            <a:spLocks noChangeArrowheads="1"/>
          </p:cNvSpPr>
          <p:nvPr/>
        </p:nvSpPr>
        <p:spPr>
          <a:xfrm>
            <a:off x="4648200" y="1628775"/>
            <a:ext cx="4244975" cy="5113338"/>
          </a:xfrm>
          <a:prstGeom prst="rect">
            <a:avLst/>
          </a:prstGeom>
        </p:spPr>
        <p:txBody>
          <a:bodyPr/>
          <a:lstStyle/>
          <a:p>
            <a:pPr marL="365760" indent="-256032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A04DA3"/>
              </a:buClr>
              <a:buFont typeface="Georgia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Georgia"/>
                <a:cs typeface="Arial" panose="020B0604020202020204" pitchFamily="34" charset="0"/>
              </a:rPr>
              <a:t>Modeling Functional Req.</a:t>
            </a:r>
          </a:p>
          <a:p>
            <a:pPr marL="822960" lvl="1" indent="-256032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A04DA3"/>
              </a:buClr>
              <a:buFont typeface="Georgia"/>
              <a:buChar char="•"/>
              <a:defRPr/>
            </a:pPr>
            <a:r>
              <a:rPr lang="en-US" sz="1800" dirty="0">
                <a:solidFill>
                  <a:prstClr val="black"/>
                </a:solidFill>
                <a:latin typeface="Georgia"/>
                <a:cs typeface="Arial" panose="020B0604020202020204" pitchFamily="34" charset="0"/>
              </a:rPr>
              <a:t>Structured Modeling</a:t>
            </a:r>
          </a:p>
          <a:p>
            <a:pPr marL="1115568" lvl="2" indent="-246888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Font typeface="Georgia"/>
              <a:buChar char="▫"/>
              <a:defRPr/>
            </a:pPr>
            <a:r>
              <a:rPr lang="en-US" sz="1200" dirty="0">
                <a:solidFill>
                  <a:srgbClr val="438086"/>
                </a:solidFill>
                <a:latin typeface="Georgia"/>
                <a:cs typeface="Arial" panose="020B0604020202020204" pitchFamily="34" charset="0"/>
              </a:rPr>
              <a:t>Use Case Modeling</a:t>
            </a:r>
          </a:p>
          <a:p>
            <a:pPr marL="1115568" lvl="2" indent="-246888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Font typeface="Georgia"/>
              <a:buChar char="▫"/>
              <a:defRPr/>
            </a:pPr>
            <a:r>
              <a:rPr lang="en-US" sz="1200" dirty="0">
                <a:solidFill>
                  <a:srgbClr val="438086"/>
                </a:solidFill>
                <a:latin typeface="Georgia"/>
                <a:cs typeface="Arial" panose="020B0604020202020204" pitchFamily="34" charset="0"/>
              </a:rPr>
              <a:t>Entities and Relationships</a:t>
            </a:r>
          </a:p>
          <a:p>
            <a:pPr marL="1115568" lvl="2" indent="-246888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Font typeface="Georgia"/>
              <a:buChar char="▫"/>
              <a:defRPr/>
            </a:pPr>
            <a:r>
              <a:rPr lang="en-US" sz="1200" dirty="0">
                <a:solidFill>
                  <a:srgbClr val="438086"/>
                </a:solidFill>
                <a:latin typeface="Georgia"/>
                <a:cs typeface="Arial" panose="020B0604020202020204" pitchFamily="34" charset="0"/>
              </a:rPr>
              <a:t>Classes and Objects</a:t>
            </a:r>
          </a:p>
          <a:p>
            <a:pPr marL="1115568" lvl="2" indent="-246888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Font typeface="Georgia"/>
              <a:buChar char="▫"/>
              <a:defRPr/>
            </a:pPr>
            <a:r>
              <a:rPr lang="en-US" sz="1200" dirty="0">
                <a:solidFill>
                  <a:srgbClr val="438086"/>
                </a:solidFill>
                <a:latin typeface="Georgia"/>
                <a:cs typeface="Arial" panose="020B0604020202020204" pitchFamily="34" charset="0"/>
              </a:rPr>
              <a:t>Domain Ontology</a:t>
            </a:r>
          </a:p>
          <a:p>
            <a:pPr marL="822960" lvl="1" indent="-256032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A04DA3"/>
              </a:buClr>
              <a:buFont typeface="Georgia"/>
              <a:buChar char="•"/>
              <a:defRPr/>
            </a:pPr>
            <a:r>
              <a:rPr lang="en-US" sz="1800" dirty="0">
                <a:solidFill>
                  <a:prstClr val="black"/>
                </a:solidFill>
                <a:latin typeface="Georgia"/>
                <a:cs typeface="Arial" panose="020B0604020202020204" pitchFamily="34" charset="0"/>
              </a:rPr>
              <a:t>Behavioral Modeling</a:t>
            </a:r>
          </a:p>
          <a:p>
            <a:pPr marL="1115568" lvl="2" indent="-246888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Font typeface="Georgia"/>
              <a:buChar char="▫"/>
              <a:defRPr/>
            </a:pPr>
            <a:r>
              <a:rPr lang="en-US" sz="1200" dirty="0">
                <a:solidFill>
                  <a:srgbClr val="438086"/>
                </a:solidFill>
                <a:latin typeface="Georgia"/>
                <a:cs typeface="Arial" panose="020B0604020202020204" pitchFamily="34" charset="0"/>
              </a:rPr>
              <a:t>Activities and Interactions</a:t>
            </a:r>
          </a:p>
          <a:p>
            <a:pPr marL="1115568" lvl="2" indent="-246888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Font typeface="Georgia"/>
              <a:buChar char="▫"/>
              <a:defRPr/>
            </a:pPr>
            <a:r>
              <a:rPr lang="en-US" sz="1200" dirty="0">
                <a:solidFill>
                  <a:srgbClr val="438086"/>
                </a:solidFill>
                <a:latin typeface="Georgia"/>
                <a:cs typeface="Arial" panose="020B0604020202020204" pitchFamily="34" charset="0"/>
              </a:rPr>
              <a:t>States and Transitions</a:t>
            </a:r>
          </a:p>
          <a:p>
            <a:pPr marL="1115568" lvl="2" indent="-246888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Font typeface="Georgia"/>
              <a:buChar char="▫"/>
              <a:defRPr/>
            </a:pPr>
            <a:r>
              <a:rPr lang="en-US" sz="1200" dirty="0">
                <a:solidFill>
                  <a:srgbClr val="438086"/>
                </a:solidFill>
                <a:latin typeface="Georgia"/>
                <a:cs typeface="Arial" panose="020B0604020202020204" pitchFamily="34" charset="0"/>
              </a:rPr>
              <a:t>Concurrency</a:t>
            </a:r>
          </a:p>
          <a:p>
            <a:pPr marL="365760" indent="-256032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A04DA3"/>
              </a:buClr>
              <a:buFont typeface="Georgia"/>
              <a:buChar char="•"/>
              <a:defRPr/>
            </a:pPr>
            <a:endParaRPr lang="en-US" sz="1800" dirty="0">
              <a:solidFill>
                <a:prstClr val="black"/>
              </a:solidFill>
              <a:latin typeface="Georgia"/>
              <a:cs typeface="Arial" panose="020B0604020202020204" pitchFamily="34" charset="0"/>
            </a:endParaRPr>
          </a:p>
          <a:p>
            <a:pPr marL="365760" indent="-256032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A04DA3"/>
              </a:buClr>
              <a:buFont typeface="Georgia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Georgia"/>
                <a:cs typeface="Arial" panose="020B0604020202020204" pitchFamily="34" charset="0"/>
              </a:rPr>
              <a:t>Modeling non-Functional Req.</a:t>
            </a:r>
          </a:p>
          <a:p>
            <a:pPr marL="658368" lvl="1" indent="-246888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Font typeface="Georgia"/>
              <a:buChar char="▫"/>
              <a:defRPr/>
            </a:pPr>
            <a:r>
              <a:rPr lang="en-US" sz="1200" dirty="0">
                <a:solidFill>
                  <a:srgbClr val="438086"/>
                </a:solidFill>
                <a:latin typeface="Georgia"/>
                <a:cs typeface="Arial" panose="020B0604020202020204" pitchFamily="34" charset="0"/>
              </a:rPr>
              <a:t>Goal Oriented Modeling</a:t>
            </a:r>
          </a:p>
          <a:p>
            <a:pPr marL="658368" lvl="1" indent="-246888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Font typeface="Georgia"/>
              <a:buChar char="▫"/>
              <a:defRPr/>
            </a:pPr>
            <a:r>
              <a:rPr lang="en-US" sz="1200" dirty="0">
                <a:solidFill>
                  <a:srgbClr val="438086"/>
                </a:solidFill>
                <a:latin typeface="Georgia"/>
                <a:cs typeface="Arial" panose="020B0604020202020204" pitchFamily="34" charset="0"/>
              </a:rPr>
              <a:t>Taxonomies of NFRs</a:t>
            </a:r>
          </a:p>
          <a:p>
            <a:pPr marL="1115568" lvl="2" indent="-246888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Font typeface="Georgia"/>
              <a:buChar char="▫"/>
              <a:defRPr/>
            </a:pPr>
            <a:r>
              <a:rPr lang="en-US" sz="1200" dirty="0">
                <a:solidFill>
                  <a:srgbClr val="438086"/>
                </a:solidFill>
                <a:latin typeface="Georgia"/>
                <a:cs typeface="Arial" panose="020B0604020202020204" pitchFamily="34" charset="0"/>
              </a:rPr>
              <a:t>Performance</a:t>
            </a:r>
          </a:p>
          <a:p>
            <a:pPr marL="1115568" lvl="2" indent="-246888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Font typeface="Georgia"/>
              <a:buChar char="▫"/>
              <a:defRPr/>
            </a:pPr>
            <a:r>
              <a:rPr lang="en-US" sz="1200" dirty="0">
                <a:solidFill>
                  <a:srgbClr val="438086"/>
                </a:solidFill>
                <a:latin typeface="Georgia"/>
                <a:cs typeface="Arial" panose="020B0604020202020204" pitchFamily="34" charset="0"/>
              </a:rPr>
              <a:t>Usability</a:t>
            </a:r>
          </a:p>
          <a:p>
            <a:pPr marL="1115568" lvl="2" indent="-246888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Font typeface="Georgia"/>
              <a:buChar char="▫"/>
              <a:defRPr/>
            </a:pPr>
            <a:r>
              <a:rPr lang="en-US" sz="1200" dirty="0">
                <a:solidFill>
                  <a:srgbClr val="438086"/>
                </a:solidFill>
                <a:latin typeface="Georgia"/>
                <a:cs typeface="Arial" panose="020B0604020202020204" pitchFamily="34" charset="0"/>
              </a:rPr>
              <a:t>Safety</a:t>
            </a:r>
          </a:p>
          <a:p>
            <a:pPr marL="1115568" lvl="2" indent="-246888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Font typeface="Georgia"/>
              <a:buChar char="▫"/>
              <a:defRPr/>
            </a:pPr>
            <a:r>
              <a:rPr lang="en-US" sz="1200" dirty="0">
                <a:solidFill>
                  <a:srgbClr val="438086"/>
                </a:solidFill>
                <a:latin typeface="Georgia"/>
                <a:cs typeface="Arial" panose="020B0604020202020204" pitchFamily="34" charset="0"/>
              </a:rPr>
              <a:t>Security</a:t>
            </a:r>
          </a:p>
          <a:p>
            <a:pPr marL="1115568" lvl="2" indent="-246888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Font typeface="Georgia"/>
              <a:buChar char="▫"/>
              <a:defRPr/>
            </a:pPr>
            <a:r>
              <a:rPr lang="en-US" sz="1200" dirty="0">
                <a:solidFill>
                  <a:srgbClr val="438086"/>
                </a:solidFill>
                <a:latin typeface="Georgia"/>
                <a:cs typeface="Arial" panose="020B0604020202020204" pitchFamily="34" charset="0"/>
              </a:rPr>
              <a:t>Reliability</a:t>
            </a:r>
          </a:p>
          <a:p>
            <a:pPr marL="1115568" lvl="2" indent="-246888" eaLnBrk="1" fontAlgn="auto" hangingPunct="1">
              <a:spcBef>
                <a:spcPts val="300"/>
              </a:spcBef>
              <a:spcAft>
                <a:spcPts val="0"/>
              </a:spcAft>
              <a:buClr>
                <a:srgbClr val="438086"/>
              </a:buClr>
              <a:buFont typeface="Georgia"/>
              <a:buChar char="▫"/>
              <a:defRPr/>
            </a:pPr>
            <a:r>
              <a:rPr lang="en-US" sz="1200" dirty="0">
                <a:solidFill>
                  <a:srgbClr val="438086"/>
                </a:solidFill>
                <a:latin typeface="Georgia"/>
                <a:cs typeface="Arial" panose="020B0604020202020204" pitchFamily="34" charset="0"/>
              </a:rPr>
              <a:t>Maintainability</a:t>
            </a: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F5F1F905-23DD-294F-AB34-FCFE1FD86BE3}"/>
              </a:ext>
            </a:extLst>
          </p:cNvPr>
          <p:cNvSpPr/>
          <p:nvPr/>
        </p:nvSpPr>
        <p:spPr>
          <a:xfrm>
            <a:off x="5364163" y="2205038"/>
            <a:ext cx="2447925" cy="431800"/>
          </a:xfrm>
          <a:prstGeom prst="donut">
            <a:avLst>
              <a:gd name="adj" fmla="val 13835"/>
            </a:avLst>
          </a:prstGeom>
          <a:solidFill>
            <a:srgbClr val="53548A"/>
          </a:solidFill>
          <a:ln w="19050" cap="flat" cmpd="sng" algn="ctr">
            <a:solidFill>
              <a:srgbClr val="53548A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9F41E24F-9F77-9242-9EA2-E1E87852AA89}"/>
              </a:ext>
            </a:extLst>
          </p:cNvPr>
          <p:cNvSpPr/>
          <p:nvPr/>
        </p:nvSpPr>
        <p:spPr>
          <a:xfrm>
            <a:off x="5148263" y="4724400"/>
            <a:ext cx="2447925" cy="433388"/>
          </a:xfrm>
          <a:prstGeom prst="donut">
            <a:avLst>
              <a:gd name="adj" fmla="val 13835"/>
            </a:avLst>
          </a:prstGeom>
          <a:solidFill>
            <a:srgbClr val="53548A"/>
          </a:solidFill>
          <a:ln w="19050" cap="flat" cmpd="sng" algn="ctr">
            <a:solidFill>
              <a:srgbClr val="53548A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07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47F7B024-2F65-A248-A222-69B09F484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8D3FD-F9A4-1046-AB55-459016382AD2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33BB0-E177-B746-9463-0E48C5C1E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41" y="175940"/>
            <a:ext cx="2151585" cy="1062355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/>
              <a:t>Natural Language</a:t>
            </a:r>
          </a:p>
        </p:txBody>
      </p:sp>
      <p:sp>
        <p:nvSpPr>
          <p:cNvPr id="59394" name="Slide Number Placeholder 3">
            <a:extLst>
              <a:ext uri="{FF2B5EF4-FFF2-40B4-BE49-F238E27FC236}">
                <a16:creationId xmlns:a16="http://schemas.microsoft.com/office/drawing/2014/main" id="{47F2EBBD-D366-7040-891A-96C22D272902}"/>
              </a:ext>
            </a:extLst>
          </p:cNvPr>
          <p:cNvSpPr txBox="1">
            <a:spLocks noGrp="1"/>
          </p:cNvSpPr>
          <p:nvPr/>
        </p:nvSpPr>
        <p:spPr bwMode="auto">
          <a:xfrm>
            <a:off x="8139980" y="3169"/>
            <a:ext cx="758825" cy="36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algn="r"/>
            <a:fld id="{BFBBF1BD-09E1-D64D-A4E8-B9F1FFEAF60B}" type="slidenum">
              <a:rPr lang="en-US" altLang="en-US" sz="2390">
                <a:solidFill>
                  <a:srgbClr val="FFFFFF"/>
                </a:solidFill>
              </a:rPr>
              <a:pPr algn="r"/>
              <a:t>34</a:t>
            </a:fld>
            <a:endParaRPr lang="en-US" altLang="en-US" sz="2390">
              <a:solidFill>
                <a:srgbClr val="FFFFFF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77D9966-B318-9240-9209-5A9797F91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3" t="17719" r="22038" b="3287"/>
          <a:stretch>
            <a:fillRect/>
          </a:stretch>
        </p:blipFill>
        <p:spPr bwMode="auto">
          <a:xfrm>
            <a:off x="2330226" y="1588"/>
            <a:ext cx="6775675" cy="682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74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A81DB0E5-02E8-2A46-B3B0-0DF887D5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77A25-8A8D-A74B-B6F6-070F4CD597D5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60417" name="Rectangle 2">
            <a:extLst>
              <a:ext uri="{FF2B5EF4-FFF2-40B4-BE49-F238E27FC236}">
                <a16:creationId xmlns:a16="http://schemas.microsoft.com/office/drawing/2014/main" id="{379F9C4D-0E1E-F444-B98E-125C5C9F03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454" y="175940"/>
            <a:ext cx="8195310" cy="1062355"/>
          </a:xfrm>
        </p:spPr>
        <p:txBody>
          <a:bodyPr/>
          <a:lstStyle/>
          <a:p>
            <a:r>
              <a:rPr lang="en-GB" altLang="en-US" dirty="0"/>
              <a:t>Problems with NL specification</a:t>
            </a:r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id="{6CDFBE46-313A-DD4F-ACC9-E4B9551B7F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700" y="1767437"/>
            <a:ext cx="8394502" cy="47805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GB" altLang="en-US" dirty="0"/>
              <a:t>Ambiguity</a:t>
            </a:r>
          </a:p>
          <a:p>
            <a:pPr lvl="1">
              <a:lnSpc>
                <a:spcPct val="90000"/>
              </a:lnSpc>
            </a:pPr>
            <a:r>
              <a:rPr lang="en-GB" altLang="en-US" dirty="0">
                <a:solidFill>
                  <a:srgbClr val="0070C0"/>
                </a:solidFill>
              </a:rPr>
              <a:t>The readers and writers of the requirement must interpret the same words in the same way. NL is naturally ambiguous so this is very difficult.</a:t>
            </a:r>
          </a:p>
          <a:p>
            <a:pPr lvl="1">
              <a:lnSpc>
                <a:spcPct val="90000"/>
              </a:lnSpc>
            </a:pPr>
            <a:endParaRPr lang="en-GB" altLang="en-US" dirty="0"/>
          </a:p>
          <a:p>
            <a:pPr>
              <a:lnSpc>
                <a:spcPct val="90000"/>
              </a:lnSpc>
            </a:pPr>
            <a:r>
              <a:rPr lang="en-GB" altLang="en-US" dirty="0"/>
              <a:t>Over-flexibility</a:t>
            </a:r>
          </a:p>
          <a:p>
            <a:pPr lvl="1">
              <a:lnSpc>
                <a:spcPct val="90000"/>
              </a:lnSpc>
            </a:pPr>
            <a:r>
              <a:rPr lang="en-GB" altLang="en-US" dirty="0">
                <a:solidFill>
                  <a:srgbClr val="0070C0"/>
                </a:solidFill>
              </a:rPr>
              <a:t>The same thing may be said in a number of different ways in the specification.</a:t>
            </a:r>
          </a:p>
          <a:p>
            <a:pPr lvl="1">
              <a:lnSpc>
                <a:spcPct val="90000"/>
              </a:lnSpc>
            </a:pPr>
            <a:endParaRPr lang="en-GB" altLang="en-US" dirty="0"/>
          </a:p>
          <a:p>
            <a:pPr>
              <a:lnSpc>
                <a:spcPct val="90000"/>
              </a:lnSpc>
            </a:pPr>
            <a:r>
              <a:rPr lang="en-GB" altLang="en-US" dirty="0"/>
              <a:t>Lack of modularisation</a:t>
            </a:r>
          </a:p>
          <a:p>
            <a:pPr lvl="1">
              <a:lnSpc>
                <a:spcPct val="90000"/>
              </a:lnSpc>
            </a:pPr>
            <a:r>
              <a:rPr lang="en-GB" altLang="en-US" dirty="0">
                <a:solidFill>
                  <a:srgbClr val="0070C0"/>
                </a:solidFill>
              </a:rPr>
              <a:t>NL structures are inadequate to structure system requirements.</a:t>
            </a:r>
          </a:p>
        </p:txBody>
      </p:sp>
    </p:spTree>
    <p:extLst>
      <p:ext uri="{BB962C8B-B14F-4D97-AF65-F5344CB8AC3E}">
        <p14:creationId xmlns:p14="http://schemas.microsoft.com/office/powerpoint/2010/main" val="4072990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8796CE44-AC60-4847-A600-1291BBB6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12343-B3D1-2D49-8043-370508AEBD3C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57355" name="Rectangle 2">
            <a:extLst>
              <a:ext uri="{FF2B5EF4-FFF2-40B4-BE49-F238E27FC236}">
                <a16:creationId xmlns:a16="http://schemas.microsoft.com/office/drawing/2014/main" id="{0CF2562D-38FD-0D40-8B15-C7E23ABD9C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462" y="175940"/>
            <a:ext cx="8195310" cy="1062355"/>
          </a:xfrm>
        </p:spPr>
        <p:txBody>
          <a:bodyPr/>
          <a:lstStyle/>
          <a:p>
            <a:r>
              <a:rPr lang="en-GB" altLang="en-US" dirty="0"/>
              <a:t>Alternatives to NL specification</a:t>
            </a:r>
          </a:p>
        </p:txBody>
      </p:sp>
      <p:sp>
        <p:nvSpPr>
          <p:cNvPr id="57356" name="Rectangle 5">
            <a:extLst>
              <a:ext uri="{FF2B5EF4-FFF2-40B4-BE49-F238E27FC236}">
                <a16:creationId xmlns:a16="http://schemas.microsoft.com/office/drawing/2014/main" id="{270E5518-5F01-D541-A9B8-180251B0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57" y="1595120"/>
            <a:ext cx="8475127" cy="4780598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endParaRPr lang="en-US" altLang="en-US" sz="2390"/>
          </a:p>
        </p:txBody>
      </p:sp>
      <p:graphicFrame>
        <p:nvGraphicFramePr>
          <p:cNvPr id="57354" name="Object 10">
            <a:extLst>
              <a:ext uri="{FF2B5EF4-FFF2-40B4-BE49-F238E27FC236}">
                <a16:creationId xmlns:a16="http://schemas.microsoft.com/office/drawing/2014/main" id="{54F55FBA-D7D1-8B4B-91F9-14F56D5E51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774" y="1746885"/>
          <a:ext cx="7985052" cy="4477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72" name="Document" r:id="rId3" imgW="19532600" imgH="10109200" progId="Word.Document.8">
                  <p:embed/>
                </p:oleObj>
              </mc:Choice>
              <mc:Fallback>
                <p:oleObj name="Document" r:id="rId3" imgW="19532600" imgH="10109200" progId="Word.Document.8">
                  <p:embed/>
                  <p:pic>
                    <p:nvPicPr>
                      <p:cNvPr id="57354" name="Object 10">
                        <a:extLst>
                          <a:ext uri="{FF2B5EF4-FFF2-40B4-BE49-F238E27FC236}">
                            <a16:creationId xmlns:a16="http://schemas.microsoft.com/office/drawing/2014/main" id="{54F55FBA-D7D1-8B4B-91F9-14F56D5E51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74" y="1746885"/>
                        <a:ext cx="7985052" cy="44770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9236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E704D81D-6611-E046-A6C3-B3C17E5E4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27F4-B365-5A42-BB98-ED05C0C879DF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63489" name="Content Placeholder 2">
            <a:extLst>
              <a:ext uri="{FF2B5EF4-FFF2-40B4-BE49-F238E27FC236}">
                <a16:creationId xmlns:a16="http://schemas.microsoft.com/office/drawing/2014/main" id="{1EC89A9D-D0C1-FB46-97FA-D0B2EC61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700" y="2064643"/>
            <a:ext cx="8394502" cy="4483391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83970" name="Picture 2">
            <a:extLst>
              <a:ext uri="{FF2B5EF4-FFF2-40B4-BE49-F238E27FC236}">
                <a16:creationId xmlns:a16="http://schemas.microsoft.com/office/drawing/2014/main" id="{76D26E9A-A202-9840-B5FF-9366F81A1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3" t="17719" r="22038" b="3287"/>
          <a:stretch>
            <a:fillRect/>
          </a:stretch>
        </p:blipFill>
        <p:spPr bwMode="auto">
          <a:xfrm>
            <a:off x="0" y="164419"/>
            <a:ext cx="6775675" cy="662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1" name="Picture 3">
            <a:extLst>
              <a:ext uri="{FF2B5EF4-FFF2-40B4-BE49-F238E27FC236}">
                <a16:creationId xmlns:a16="http://schemas.microsoft.com/office/drawing/2014/main" id="{8C5D48D1-3A73-5648-BEC3-94E69B9EE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0" y="1408477"/>
            <a:ext cx="8702024" cy="32268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83972" name="Picture 4">
            <a:extLst>
              <a:ext uri="{FF2B5EF4-FFF2-40B4-BE49-F238E27FC236}">
                <a16:creationId xmlns:a16="http://schemas.microsoft.com/office/drawing/2014/main" id="{83E86543-C734-8442-A10B-B85A7310B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t="2034" b="3554"/>
          <a:stretch>
            <a:fillRect/>
          </a:stretch>
        </p:blipFill>
        <p:spPr bwMode="auto">
          <a:xfrm>
            <a:off x="681363" y="1408576"/>
            <a:ext cx="7887037" cy="4693649"/>
          </a:xfrm>
          <a:prstGeom prst="rect">
            <a:avLst/>
          </a:prstGeom>
          <a:ln w="228600" cap="sq" cmpd="thickThin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63494" name="Title 8">
            <a:extLst>
              <a:ext uri="{FF2B5EF4-FFF2-40B4-BE49-F238E27FC236}">
                <a16:creationId xmlns:a16="http://schemas.microsoft.com/office/drawing/2014/main" id="{6AC7F8EC-3FD0-A740-89AB-4463F30E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95" y="641847"/>
            <a:ext cx="8195310" cy="1062355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24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7861D993-6B30-D048-BA92-A4B326E7E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BBA7-8E51-A048-9A34-B2222BA52433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64513" name="Title 1">
            <a:extLst>
              <a:ext uri="{FF2B5EF4-FFF2-40B4-BE49-F238E27FC236}">
                <a16:creationId xmlns:a16="http://schemas.microsoft.com/office/drawing/2014/main" id="{02C47041-BB32-944F-B516-F37D1ADDD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95" y="641847"/>
            <a:ext cx="8195310" cy="1062355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8EAC766E-C3B7-6640-98EA-B62908574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700" y="2064643"/>
            <a:ext cx="8394502" cy="4483391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64516" name="Picture 2">
            <a:extLst>
              <a:ext uri="{FF2B5EF4-FFF2-40B4-BE49-F238E27FC236}">
                <a16:creationId xmlns:a16="http://schemas.microsoft.com/office/drawing/2014/main" id="{4CBA8FFE-BEDB-CD47-A224-42C365727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5"/>
          <a:stretch>
            <a:fillRect/>
          </a:stretch>
        </p:blipFill>
        <p:spPr bwMode="auto">
          <a:xfrm>
            <a:off x="1182502" y="1049715"/>
            <a:ext cx="6812036" cy="564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9" name="Picture 3">
            <a:extLst>
              <a:ext uri="{FF2B5EF4-FFF2-40B4-BE49-F238E27FC236}">
                <a16:creationId xmlns:a16="http://schemas.microsoft.com/office/drawing/2014/main" id="{3A700AD4-F7A7-BD48-99B7-9B4C8092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" t="2449"/>
          <a:stretch>
            <a:fillRect/>
          </a:stretch>
        </p:blipFill>
        <p:spPr bwMode="auto">
          <a:xfrm>
            <a:off x="1111363" y="610229"/>
            <a:ext cx="7270492" cy="603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0" name="Picture 4">
            <a:extLst>
              <a:ext uri="{FF2B5EF4-FFF2-40B4-BE49-F238E27FC236}">
                <a16:creationId xmlns:a16="http://schemas.microsoft.com/office/drawing/2014/main" id="{8F5E0104-E93A-7741-94F6-6200A3D81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02" y="597582"/>
            <a:ext cx="8174759" cy="6062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1" name="Picture 5">
            <a:extLst>
              <a:ext uri="{FF2B5EF4-FFF2-40B4-BE49-F238E27FC236}">
                <a16:creationId xmlns:a16="http://schemas.microsoft.com/office/drawing/2014/main" id="{05C8D040-6A6A-5D40-BD63-7D9390A7F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19" y="475853"/>
            <a:ext cx="8287001" cy="616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023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DB34EFCA-1C31-9046-AE67-F6C333C8F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73C18-23DD-8A4B-A8E1-62F94EF7F9B5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65537" name="Rectangle 2">
            <a:extLst>
              <a:ext uri="{FF2B5EF4-FFF2-40B4-BE49-F238E27FC236}">
                <a16:creationId xmlns:a16="http://schemas.microsoft.com/office/drawing/2014/main" id="{3F32349C-BDCC-8747-99DB-3F95814A59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502" y="31924"/>
            <a:ext cx="7722626" cy="1406988"/>
          </a:xfrm>
        </p:spPr>
        <p:txBody>
          <a:bodyPr/>
          <a:lstStyle/>
          <a:p>
            <a:r>
              <a:rPr lang="en-US" altLang="en-US" dirty="0"/>
              <a:t>Use Case Diagrams</a:t>
            </a:r>
          </a:p>
        </p:txBody>
      </p:sp>
      <p:sp>
        <p:nvSpPr>
          <p:cNvPr id="65538" name="Rectangle 3">
            <a:extLst>
              <a:ext uri="{FF2B5EF4-FFF2-40B4-BE49-F238E27FC236}">
                <a16:creationId xmlns:a16="http://schemas.microsoft.com/office/drawing/2014/main" id="{1334F696-8F28-A34F-B668-3E59DC4937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5295" y="1974532"/>
            <a:ext cx="8119428" cy="4325303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In Requirements Engineering, we aim to </a:t>
            </a:r>
          </a:p>
          <a:p>
            <a:pPr lvl="1"/>
            <a:r>
              <a:rPr lang="en-US" altLang="en-US" dirty="0">
                <a:solidFill>
                  <a:srgbClr val="3333FF"/>
                </a:solidFill>
              </a:rPr>
              <a:t>Share our vision and view of the system </a:t>
            </a:r>
          </a:p>
          <a:p>
            <a:pPr lvl="1"/>
            <a:r>
              <a:rPr lang="en-US" altLang="en-US" dirty="0">
                <a:solidFill>
                  <a:srgbClr val="3333FF"/>
                </a:solidFill>
              </a:rPr>
              <a:t>Bridge the gap between the domain problem and the software </a:t>
            </a:r>
          </a:p>
          <a:p>
            <a:pPr lvl="1"/>
            <a:r>
              <a:rPr lang="en-US" altLang="en-US" dirty="0">
                <a:solidFill>
                  <a:srgbClr val="3333FF"/>
                </a:solidFill>
              </a:rPr>
              <a:t>Communicate </a:t>
            </a:r>
          </a:p>
          <a:p>
            <a:pPr lvl="1"/>
            <a:r>
              <a:rPr lang="en-US" altLang="en-US" dirty="0">
                <a:solidFill>
                  <a:srgbClr val="3333FF"/>
                </a:solidFill>
              </a:rPr>
              <a:t>Define the capabilities of the software </a:t>
            </a:r>
          </a:p>
          <a:p>
            <a:pPr lvl="1"/>
            <a:endParaRPr lang="en-US" altLang="en-US" dirty="0">
              <a:solidFill>
                <a:srgbClr val="3333FF"/>
              </a:solidFill>
            </a:endParaRPr>
          </a:p>
          <a:p>
            <a:r>
              <a:rPr lang="en-US" altLang="en-US" dirty="0"/>
              <a:t>Use Case Diagram is a modeling tool in Requirements Engineering</a:t>
            </a:r>
            <a:endParaRPr lang="en-US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41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12474A-B347-D94F-B0B5-488A590DA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What is Requirements Engineering? </a:t>
            </a:r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68D031B-FD57-1A4E-BA25-77B8B632B28B}"/>
              </a:ext>
            </a:extLst>
          </p:cNvPr>
          <p:cNvSpPr/>
          <p:nvPr/>
        </p:nvSpPr>
        <p:spPr>
          <a:xfrm>
            <a:off x="1071538" y="1785926"/>
            <a:ext cx="7143800" cy="1285884"/>
          </a:xfrm>
          <a:prstGeom prst="ellipse">
            <a:avLst/>
          </a:prstGeom>
          <a:solidFill>
            <a:srgbClr val="5C92B5">
              <a:lumMod val="75000"/>
            </a:srgbClr>
          </a:solidFill>
          <a:ln w="1905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Identification of the goals 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(to be achieved by the envisioned system)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F9B9B13-4E5F-3A47-B354-24F7B46A0D3D}"/>
              </a:ext>
            </a:extLst>
          </p:cNvPr>
          <p:cNvSpPr/>
          <p:nvPr/>
        </p:nvSpPr>
        <p:spPr>
          <a:xfrm>
            <a:off x="928662" y="3500438"/>
            <a:ext cx="2428892" cy="1071570"/>
          </a:xfrm>
          <a:prstGeom prst="roundRect">
            <a:avLst/>
          </a:prstGeom>
          <a:solidFill>
            <a:srgbClr val="438086">
              <a:lumMod val="75000"/>
            </a:srgbClr>
          </a:solidFill>
          <a:ln w="1905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Services Constraints</a:t>
            </a:r>
          </a:p>
        </p:txBody>
      </p:sp>
      <p:sp>
        <p:nvSpPr>
          <p:cNvPr id="39" name="Left Arrow 38">
            <a:extLst>
              <a:ext uri="{FF2B5EF4-FFF2-40B4-BE49-F238E27FC236}">
                <a16:creationId xmlns:a16="http://schemas.microsoft.com/office/drawing/2014/main" id="{5D34459E-776D-F04B-AC68-AB06B71FD76D}"/>
              </a:ext>
            </a:extLst>
          </p:cNvPr>
          <p:cNvSpPr/>
          <p:nvPr/>
        </p:nvSpPr>
        <p:spPr>
          <a:xfrm rot="19039989">
            <a:off x="2918788" y="2977896"/>
            <a:ext cx="1000132" cy="571504"/>
          </a:xfrm>
          <a:prstGeom prst="leftArrow">
            <a:avLst/>
          </a:prstGeom>
          <a:solidFill>
            <a:srgbClr val="FF5B5B"/>
          </a:solidFill>
          <a:ln w="19050" cap="flat" cmpd="sng" algn="ctr">
            <a:noFill/>
            <a:prstDash val="solid"/>
          </a:ln>
          <a:effectLst>
            <a:glow rad="139700">
              <a:srgbClr val="C4652D">
                <a:satMod val="175000"/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24CD85-9537-4647-8774-A7482EC7A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998788"/>
            <a:ext cx="314325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Operationalization 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E6CDDB7-41A7-DC48-80D1-859BB869CA6E}"/>
              </a:ext>
            </a:extLst>
          </p:cNvPr>
          <p:cNvSpPr/>
          <p:nvPr/>
        </p:nvSpPr>
        <p:spPr>
          <a:xfrm>
            <a:off x="6215074" y="3571876"/>
            <a:ext cx="2143140" cy="1143008"/>
          </a:xfrm>
          <a:prstGeom prst="roundRect">
            <a:avLst/>
          </a:prstGeom>
          <a:solidFill>
            <a:srgbClr val="438086">
              <a:lumMod val="75000"/>
            </a:srgbClr>
          </a:solidFill>
          <a:ln w="19050" cap="flat" cmpd="sng" algn="ctr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Humans Devices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Software</a:t>
            </a:r>
          </a:p>
        </p:txBody>
      </p:sp>
      <p:sp>
        <p:nvSpPr>
          <p:cNvPr id="42" name="Left Arrow 41">
            <a:extLst>
              <a:ext uri="{FF2B5EF4-FFF2-40B4-BE49-F238E27FC236}">
                <a16:creationId xmlns:a16="http://schemas.microsoft.com/office/drawing/2014/main" id="{37CF4213-67A4-3446-BBD4-EA8C0C11E370}"/>
              </a:ext>
            </a:extLst>
          </p:cNvPr>
          <p:cNvSpPr/>
          <p:nvPr/>
        </p:nvSpPr>
        <p:spPr>
          <a:xfrm rot="13348359">
            <a:off x="5562428" y="3048741"/>
            <a:ext cx="1000132" cy="571504"/>
          </a:xfrm>
          <a:prstGeom prst="leftArrow">
            <a:avLst/>
          </a:prstGeom>
          <a:solidFill>
            <a:srgbClr val="FF5B5B"/>
          </a:solidFill>
          <a:ln w="19050" cap="flat" cmpd="sng" algn="ctr">
            <a:noFill/>
            <a:prstDash val="solid"/>
          </a:ln>
          <a:effectLst>
            <a:glow rad="139700">
              <a:srgbClr val="C4652D">
                <a:satMod val="175000"/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FE6416-19D3-4F42-95AC-FE65AB395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2250" y="2873375"/>
            <a:ext cx="31432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Assignment of responsibilities 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18C688E-4659-EE4A-94AA-B0AEEC76521D}"/>
              </a:ext>
            </a:extLst>
          </p:cNvPr>
          <p:cNvSpPr/>
          <p:nvPr/>
        </p:nvSpPr>
        <p:spPr>
          <a:xfrm>
            <a:off x="214282" y="4929198"/>
            <a:ext cx="1643074" cy="857256"/>
          </a:xfrm>
          <a:prstGeom prst="ellipse">
            <a:avLst/>
          </a:prstGeom>
          <a:solidFill>
            <a:srgbClr val="A04DA3">
              <a:lumMod val="60000"/>
              <a:lumOff val="40000"/>
            </a:srgbClr>
          </a:solidFill>
          <a:ln w="1905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38086">
                    <a:lumMod val="50000"/>
                  </a:srgb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Domain analysis 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22DACB9-64D0-D441-9EB4-1C53D12038B9}"/>
              </a:ext>
            </a:extLst>
          </p:cNvPr>
          <p:cNvSpPr/>
          <p:nvPr/>
        </p:nvSpPr>
        <p:spPr>
          <a:xfrm>
            <a:off x="1063443" y="5857892"/>
            <a:ext cx="2150519" cy="714380"/>
          </a:xfrm>
          <a:prstGeom prst="ellipse">
            <a:avLst/>
          </a:prstGeom>
          <a:solidFill>
            <a:srgbClr val="FFC000"/>
          </a:solidFill>
          <a:ln w="1905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38086">
                    <a:lumMod val="50000"/>
                  </a:srgb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Elicitation 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4E84BAD-8F3C-A447-890D-1A23AA1CE2B6}"/>
              </a:ext>
            </a:extLst>
          </p:cNvPr>
          <p:cNvSpPr/>
          <p:nvPr/>
        </p:nvSpPr>
        <p:spPr>
          <a:xfrm>
            <a:off x="1928794" y="4857760"/>
            <a:ext cx="2500330" cy="785818"/>
          </a:xfrm>
          <a:prstGeom prst="ellipse">
            <a:avLst/>
          </a:prstGeom>
          <a:solidFill>
            <a:srgbClr val="C4652D">
              <a:lumMod val="60000"/>
              <a:lumOff val="40000"/>
            </a:srgbClr>
          </a:solidFill>
          <a:ln w="1905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38086">
                    <a:lumMod val="50000"/>
                  </a:srgb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Specification 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B1A43F-375A-7841-8268-2D429FC7BF93}"/>
              </a:ext>
            </a:extLst>
          </p:cNvPr>
          <p:cNvSpPr/>
          <p:nvPr/>
        </p:nvSpPr>
        <p:spPr>
          <a:xfrm>
            <a:off x="3500430" y="5715016"/>
            <a:ext cx="2214578" cy="857256"/>
          </a:xfrm>
          <a:prstGeom prst="ellipse">
            <a:avLst/>
          </a:prstGeom>
          <a:solidFill>
            <a:srgbClr val="438086">
              <a:lumMod val="60000"/>
              <a:lumOff val="40000"/>
            </a:srgbClr>
          </a:solidFill>
          <a:ln w="1905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38086">
                    <a:lumMod val="50000"/>
                  </a:srgb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Assessment 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50B6A3C-29EE-7F4C-8020-262A8D0EAAB3}"/>
              </a:ext>
            </a:extLst>
          </p:cNvPr>
          <p:cNvSpPr/>
          <p:nvPr/>
        </p:nvSpPr>
        <p:spPr>
          <a:xfrm>
            <a:off x="4572000" y="5000636"/>
            <a:ext cx="2214578" cy="714380"/>
          </a:xfrm>
          <a:prstGeom prst="ellipse">
            <a:avLst/>
          </a:prstGeom>
          <a:solidFill>
            <a:srgbClr val="8ABC8B"/>
          </a:solidFill>
          <a:ln w="1905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38086">
                    <a:lumMod val="50000"/>
                  </a:srgb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Negotiation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07893E6-05DB-734B-9269-605C6521C36B}"/>
              </a:ext>
            </a:extLst>
          </p:cNvPr>
          <p:cNvSpPr/>
          <p:nvPr/>
        </p:nvSpPr>
        <p:spPr>
          <a:xfrm>
            <a:off x="6072198" y="5786454"/>
            <a:ext cx="2857520" cy="857256"/>
          </a:xfrm>
          <a:prstGeom prst="ellipse">
            <a:avLst/>
          </a:prstGeom>
          <a:solidFill>
            <a:srgbClr val="FFB7B7"/>
          </a:solidFill>
          <a:ln w="1905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38086">
                    <a:lumMod val="50000"/>
                  </a:srgb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Documentation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FA3C47C-D309-2B4C-9649-1F02C23CC968}"/>
              </a:ext>
            </a:extLst>
          </p:cNvPr>
          <p:cNvSpPr/>
          <p:nvPr/>
        </p:nvSpPr>
        <p:spPr>
          <a:xfrm>
            <a:off x="7000892" y="4929198"/>
            <a:ext cx="1928858" cy="785818"/>
          </a:xfrm>
          <a:prstGeom prst="ellipse">
            <a:avLst/>
          </a:prstGeom>
          <a:solidFill>
            <a:srgbClr val="53548A">
              <a:lumMod val="60000"/>
              <a:lumOff val="40000"/>
            </a:srgbClr>
          </a:solidFill>
          <a:ln w="1905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38086">
                    <a:lumMod val="50000"/>
                  </a:srgb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Evolution </a:t>
            </a:r>
          </a:p>
        </p:txBody>
      </p:sp>
    </p:spTree>
    <p:extLst>
      <p:ext uri="{BB962C8B-B14F-4D97-AF65-F5344CB8AC3E}">
        <p14:creationId xmlns:p14="http://schemas.microsoft.com/office/powerpoint/2010/main" val="88531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7F5873B5-F50A-7641-A469-11FE1CE88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3DAA4-44E2-024C-B03A-1747462CCCC2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66561" name="Rectangle 2">
            <a:extLst>
              <a:ext uri="{FF2B5EF4-FFF2-40B4-BE49-F238E27FC236}">
                <a16:creationId xmlns:a16="http://schemas.microsoft.com/office/drawing/2014/main" id="{FA291A0D-1A0F-1A49-99A4-79F9A78A81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462" y="247948"/>
            <a:ext cx="8195310" cy="1062355"/>
          </a:xfrm>
        </p:spPr>
        <p:txBody>
          <a:bodyPr/>
          <a:lstStyle/>
          <a:p>
            <a:r>
              <a:rPr lang="en-US" altLang="en-US" dirty="0"/>
              <a:t>Use Case Diagrams</a:t>
            </a:r>
          </a:p>
        </p:txBody>
      </p:sp>
      <p:sp>
        <p:nvSpPr>
          <p:cNvPr id="66562" name="Rectangle 3">
            <a:extLst>
              <a:ext uri="{FF2B5EF4-FFF2-40B4-BE49-F238E27FC236}">
                <a16:creationId xmlns:a16="http://schemas.microsoft.com/office/drawing/2014/main" id="{1D622BF6-9CE2-404C-B6E0-8A81221D50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5295" y="1974532"/>
            <a:ext cx="8347075" cy="447706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 use case is a flow of events in the system, including interaction with </a:t>
            </a:r>
            <a:r>
              <a:rPr lang="en-US" altLang="en-US">
                <a:solidFill>
                  <a:srgbClr val="3333FF"/>
                </a:solidFill>
              </a:rPr>
              <a:t>actors</a:t>
            </a:r>
          </a:p>
          <a:p>
            <a:pPr>
              <a:lnSpc>
                <a:spcPct val="90000"/>
              </a:lnSpc>
            </a:pPr>
            <a:endParaRPr lang="en-US" altLang="en-US">
              <a:solidFill>
                <a:srgbClr val="3333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/>
              <a:t>It is initiated by an actor  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/>
              <a:t>Each use case has a name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/>
              <a:t>Each use case has a termination condition</a:t>
            </a:r>
          </a:p>
          <a:p>
            <a:pPr>
              <a:lnSpc>
                <a:spcPct val="90000"/>
              </a:lnSpc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1097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9B73C701-03E6-3B43-855A-FD419A773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C1B43-2C75-2F43-AF66-E368BD5CCF44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67585" name="Rectangle 2">
            <a:extLst>
              <a:ext uri="{FF2B5EF4-FFF2-40B4-BE49-F238E27FC236}">
                <a16:creationId xmlns:a16="http://schemas.microsoft.com/office/drawing/2014/main" id="{699AFA11-F387-2747-B816-AA5D5D3831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2470" y="247948"/>
            <a:ext cx="8195310" cy="1062355"/>
          </a:xfrm>
        </p:spPr>
        <p:txBody>
          <a:bodyPr/>
          <a:lstStyle/>
          <a:p>
            <a:r>
              <a:rPr lang="en-US" altLang="en-US" dirty="0"/>
              <a:t>How to find use cases?</a:t>
            </a:r>
          </a:p>
        </p:txBody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CFA5E48B-BD98-A747-8347-8E15D86E1C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5295" y="1822768"/>
            <a:ext cx="8119428" cy="47047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Select a narrow vertical slice of the system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Discuss it in detail with the user 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Select a horizontal slice to define the scope of the system.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Discuss the scope with the user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en-US" altLang="en-US" dirty="0">
              <a:solidFill>
                <a:srgbClr val="3333FF"/>
              </a:solidFill>
            </a:endParaRP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dirty="0">
                <a:solidFill>
                  <a:srgbClr val="3333FF"/>
                </a:solidFill>
              </a:rPr>
              <a:t>What are the main functionalities?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dirty="0">
                <a:solidFill>
                  <a:srgbClr val="3333FF"/>
                </a:solidFill>
              </a:rPr>
              <a:t>What users do or want to do?</a:t>
            </a:r>
          </a:p>
          <a:p>
            <a:pPr>
              <a:lnSpc>
                <a:spcPct val="90000"/>
              </a:lnSpc>
            </a:pPr>
            <a:endParaRPr lang="en-US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130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182D9186-C43A-8A43-9B64-74FA42F86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EC17-6DBF-0948-BE05-2478BE3FF48B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68609" name="Rectangle 2">
            <a:extLst>
              <a:ext uri="{FF2B5EF4-FFF2-40B4-BE49-F238E27FC236}">
                <a16:creationId xmlns:a16="http://schemas.microsoft.com/office/drawing/2014/main" id="{0A8116BE-F940-3341-BEEA-D61040A74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2470" y="247948"/>
            <a:ext cx="8195310" cy="1062355"/>
          </a:xfrm>
        </p:spPr>
        <p:txBody>
          <a:bodyPr/>
          <a:lstStyle/>
          <a:p>
            <a:r>
              <a:rPr lang="en-US" altLang="en-US" dirty="0"/>
              <a:t>Use Case Associations 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DA798452-FD05-E443-89D3-27AC05AAFE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3530" y="1822767"/>
            <a:ext cx="8498840" cy="4628833"/>
          </a:xfrm>
        </p:spPr>
        <p:txBody>
          <a:bodyPr/>
          <a:lstStyle/>
          <a:p>
            <a:r>
              <a:rPr lang="en-US" altLang="en-US" dirty="0"/>
              <a:t>A use case association is a relationship between use cases: </a:t>
            </a:r>
          </a:p>
          <a:p>
            <a:pPr lvl="1"/>
            <a:r>
              <a:rPr lang="en-US" altLang="en-US" dirty="0"/>
              <a:t>Include</a:t>
            </a:r>
          </a:p>
          <a:p>
            <a:pPr lvl="2"/>
            <a:r>
              <a:rPr lang="en-US" altLang="en-US" dirty="0">
                <a:solidFill>
                  <a:srgbClr val="0070C0"/>
                </a:solidFill>
              </a:rPr>
              <a:t>A use case uses another use case (“functional decomposition”)</a:t>
            </a:r>
          </a:p>
          <a:p>
            <a:pPr lvl="1"/>
            <a:r>
              <a:rPr lang="en-US" altLang="en-US" dirty="0"/>
              <a:t>Extends</a:t>
            </a:r>
          </a:p>
          <a:p>
            <a:pPr lvl="2"/>
            <a:r>
              <a:rPr lang="en-US" altLang="en-US" dirty="0">
                <a:solidFill>
                  <a:srgbClr val="0070C0"/>
                </a:solidFill>
              </a:rPr>
              <a:t>A use case extends another use case</a:t>
            </a:r>
          </a:p>
          <a:p>
            <a:pPr lvl="1"/>
            <a:r>
              <a:rPr lang="en-US" altLang="en-US" dirty="0"/>
              <a:t>Generalization</a:t>
            </a:r>
          </a:p>
          <a:p>
            <a:pPr lvl="2"/>
            <a:r>
              <a:rPr lang="en-US" altLang="en-US" sz="2790" dirty="0">
                <a:solidFill>
                  <a:srgbClr val="0070C0"/>
                </a:solidFill>
              </a:rPr>
              <a:t>An abstract use case has different specializations</a:t>
            </a:r>
          </a:p>
        </p:txBody>
      </p:sp>
    </p:spTree>
    <p:extLst>
      <p:ext uri="{BB962C8B-B14F-4D97-AF65-F5344CB8AC3E}">
        <p14:creationId xmlns:p14="http://schemas.microsoft.com/office/powerpoint/2010/main" val="4083461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FDB95C25-8280-DD4F-A70F-1101ECD302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4707" y="216588"/>
            <a:ext cx="8271193" cy="1406988"/>
          </a:xfrm>
        </p:spPr>
        <p:txBody>
          <a:bodyPr vert="horz" lIns="92022" tIns="45231" rIns="92022" bIns="45231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 altLang="en-US"/>
              <a:t>&lt;&lt;Include&gt;&gt;: </a:t>
            </a:r>
            <a:r>
              <a:rPr lang="en-US" altLang="en-US" sz="2788"/>
              <a:t>Functional Decomposition</a:t>
            </a:r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E9C3E6E0-9FE7-B94B-B750-D54D6C7A00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79413" y="1595121"/>
            <a:ext cx="8219024" cy="4372729"/>
          </a:xfrm>
        </p:spPr>
        <p:txBody>
          <a:bodyPr vert="horz" wrap="square" lIns="92022" tIns="45231" rIns="92022" bIns="4523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390"/>
              <a:t>Problem: </a:t>
            </a:r>
          </a:p>
          <a:p>
            <a:pPr lvl="1"/>
            <a:r>
              <a:rPr lang="en-US" altLang="en-US" sz="1992"/>
              <a:t>A function in the original problem statement is too complex to be solvable immediately</a:t>
            </a:r>
          </a:p>
          <a:p>
            <a:r>
              <a:rPr lang="en-US" altLang="en-US" sz="2390"/>
              <a:t>Solution: </a:t>
            </a:r>
          </a:p>
          <a:p>
            <a:pPr lvl="1"/>
            <a:r>
              <a:rPr lang="en-US" altLang="en-US" sz="1992"/>
              <a:t>Describe the function as  the aggregation of a set of simpler functions. The associated use case is decomposed into smaller use cases</a:t>
            </a:r>
          </a:p>
        </p:txBody>
      </p:sp>
      <p:grpSp>
        <p:nvGrpSpPr>
          <p:cNvPr id="39" name="Group 4">
            <a:extLst>
              <a:ext uri="{FF2B5EF4-FFF2-40B4-BE49-F238E27FC236}">
                <a16:creationId xmlns:a16="http://schemas.microsoft.com/office/drawing/2014/main" id="{E01C88D6-5287-EA41-82B3-01404EE96106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4150444"/>
            <a:ext cx="2476500" cy="533400"/>
            <a:chOff x="2291" y="2160"/>
            <a:chExt cx="1099" cy="380"/>
          </a:xfrm>
        </p:grpSpPr>
        <p:sp>
          <p:nvSpPr>
            <p:cNvPr id="40" name="Oval 5">
              <a:extLst>
                <a:ext uri="{FF2B5EF4-FFF2-40B4-BE49-F238E27FC236}">
                  <a16:creationId xmlns:a16="http://schemas.microsoft.com/office/drawing/2014/main" id="{FF91175B-7FB4-724E-8CCF-80BA0A9CE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1" y="2160"/>
              <a:ext cx="919" cy="38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6">
              <a:extLst>
                <a:ext uri="{FF2B5EF4-FFF2-40B4-BE49-F238E27FC236}">
                  <a16:creationId xmlns:a16="http://schemas.microsoft.com/office/drawing/2014/main" id="{FFA1E81F-9BAB-8345-9EF1-C50376A5F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2275"/>
              <a:ext cx="79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9274" tIns="43854" rIns="89274" bIns="43854">
              <a:spAutoFit/>
            </a:bodyPr>
            <a:lstStyle>
              <a:lvl1pPr defTabSz="9017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 defTabSz="9017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 defTabSz="9017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 defTabSz="9017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 defTabSz="9017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defTabSz="9017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defTabSz="9017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defTabSz="9017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defTabSz="9017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017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42" name="Oval 7">
            <a:extLst>
              <a:ext uri="{FF2B5EF4-FFF2-40B4-BE49-F238E27FC236}">
                <a16:creationId xmlns:a16="http://schemas.microsoft.com/office/drawing/2014/main" id="{CD2DD0A4-1CFA-564C-8CE9-201711ED7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5926857"/>
            <a:ext cx="1828800" cy="585787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43" name="Oval 8">
            <a:extLst>
              <a:ext uri="{FF2B5EF4-FFF2-40B4-BE49-F238E27FC236}">
                <a16:creationId xmlns:a16="http://schemas.microsoft.com/office/drawing/2014/main" id="{07C9C6DE-9484-4C40-8F0D-F5B768F52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5812557"/>
            <a:ext cx="2057400" cy="623887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44" name="Rectangle 9">
            <a:extLst>
              <a:ext uri="{FF2B5EF4-FFF2-40B4-BE49-F238E27FC236}">
                <a16:creationId xmlns:a16="http://schemas.microsoft.com/office/drawing/2014/main" id="{62383D2B-EF91-694D-9371-50E6F9B5E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903044"/>
            <a:ext cx="18161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274" tIns="43854" rIns="89274" bIns="43854">
            <a:spAutoFit/>
          </a:bodyPr>
          <a:lstStyle>
            <a:lvl1pPr defTabSz="9017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defTabSz="9017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defTabSz="9017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defTabSz="9017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defTabSz="9017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01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HandleIncident</a:t>
            </a:r>
          </a:p>
        </p:txBody>
      </p:sp>
      <p:sp>
        <p:nvSpPr>
          <p:cNvPr id="45" name="Oval 10">
            <a:extLst>
              <a:ext uri="{FF2B5EF4-FFF2-40B4-BE49-F238E27FC236}">
                <a16:creationId xmlns:a16="http://schemas.microsoft.com/office/drawing/2014/main" id="{0B183181-0FC2-4840-A38B-FD26CBE7A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2675" y="5788744"/>
            <a:ext cx="1914525" cy="571500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46" name="Rectangle 11">
            <a:extLst>
              <a:ext uri="{FF2B5EF4-FFF2-40B4-BE49-F238E27FC236}">
                <a16:creationId xmlns:a16="http://schemas.microsoft.com/office/drawing/2014/main" id="{3535F49B-F130-CE4C-8A82-CDFC1ACB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5903044"/>
            <a:ext cx="18700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274" tIns="43854" rIns="89274" bIns="43854">
            <a:spAutoFit/>
          </a:bodyPr>
          <a:lstStyle>
            <a:lvl1pPr defTabSz="9017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defTabSz="9017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defTabSz="9017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defTabSz="9017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defTabSz="9017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700" b="1">
                <a:solidFill>
                  <a:srgbClr val="000000"/>
                </a:solidFill>
                <a:latin typeface="Courier" pitchFamily="2" charset="0"/>
              </a:rPr>
              <a:t>CloseIncident</a:t>
            </a:r>
          </a:p>
        </p:txBody>
      </p:sp>
      <p:sp>
        <p:nvSpPr>
          <p:cNvPr id="47" name="Line 12">
            <a:extLst>
              <a:ext uri="{FF2B5EF4-FFF2-40B4-BE49-F238E27FC236}">
                <a16:creationId xmlns:a16="http://schemas.microsoft.com/office/drawing/2014/main" id="{9A5C6778-2FF6-9C48-A9E7-F3A94BF909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3788" y="4847357"/>
            <a:ext cx="1390650" cy="903287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Line 13">
            <a:extLst>
              <a:ext uri="{FF2B5EF4-FFF2-40B4-BE49-F238E27FC236}">
                <a16:creationId xmlns:a16="http://schemas.microsoft.com/office/drawing/2014/main" id="{F6EBA2A0-7D7C-2848-A655-B64E4970EAD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7063" y="4910857"/>
            <a:ext cx="188912" cy="776287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Line 14">
            <a:extLst>
              <a:ext uri="{FF2B5EF4-FFF2-40B4-BE49-F238E27FC236}">
                <a16:creationId xmlns:a16="http://schemas.microsoft.com/office/drawing/2014/main" id="{7819C858-F35E-A046-811A-E6A836EBA40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3325" y="4747344"/>
            <a:ext cx="1516063" cy="903288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15">
            <a:extLst>
              <a:ext uri="{FF2B5EF4-FFF2-40B4-BE49-F238E27FC236}">
                <a16:creationId xmlns:a16="http://schemas.microsoft.com/office/drawing/2014/main" id="{97F0A944-801E-454A-B843-8F26116A1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264869"/>
            <a:ext cx="15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endParaRPr lang="en-US" altLang="en-US" sz="1800">
              <a:solidFill>
                <a:prstClr val="black"/>
              </a:solidFill>
              <a:latin typeface="Courier" pitchFamily="2" charset="0"/>
            </a:endParaRPr>
          </a:p>
        </p:txBody>
      </p:sp>
      <p:sp>
        <p:nvSpPr>
          <p:cNvPr id="51" name="Rectangle 16">
            <a:extLst>
              <a:ext uri="{FF2B5EF4-FFF2-40B4-BE49-F238E27FC236}">
                <a16:creationId xmlns:a16="http://schemas.microsoft.com/office/drawing/2014/main" id="{93BFD319-2DB9-0442-AE33-F907C9B01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5217244"/>
            <a:ext cx="151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&lt;&lt;include&gt;&gt;</a:t>
            </a:r>
          </a:p>
        </p:txBody>
      </p:sp>
      <p:sp>
        <p:nvSpPr>
          <p:cNvPr id="52" name="Rectangle 17">
            <a:extLst>
              <a:ext uri="{FF2B5EF4-FFF2-40B4-BE49-F238E27FC236}">
                <a16:creationId xmlns:a16="http://schemas.microsoft.com/office/drawing/2014/main" id="{F03CAADC-65A9-DE40-9E85-16516E68F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4912444"/>
            <a:ext cx="151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&lt;&lt;include&gt;&gt;</a:t>
            </a:r>
          </a:p>
        </p:txBody>
      </p:sp>
      <p:sp>
        <p:nvSpPr>
          <p:cNvPr id="53" name="Rectangle 18">
            <a:extLst>
              <a:ext uri="{FF2B5EF4-FFF2-40B4-BE49-F238E27FC236}">
                <a16:creationId xmlns:a16="http://schemas.microsoft.com/office/drawing/2014/main" id="{ACC2420D-0159-0841-B39C-99B7349D7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988644"/>
            <a:ext cx="151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&lt;&lt;include&gt;&gt;</a:t>
            </a:r>
          </a:p>
        </p:txBody>
      </p:sp>
      <p:sp>
        <p:nvSpPr>
          <p:cNvPr id="54" name="Rectangle 19">
            <a:extLst>
              <a:ext uri="{FF2B5EF4-FFF2-40B4-BE49-F238E27FC236}">
                <a16:creationId xmlns:a16="http://schemas.microsoft.com/office/drawing/2014/main" id="{74D5CC1E-1D41-7646-8CCB-CC9089B21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226644"/>
            <a:ext cx="2362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ManageIncident</a:t>
            </a:r>
          </a:p>
        </p:txBody>
      </p:sp>
      <p:sp>
        <p:nvSpPr>
          <p:cNvPr id="55" name="Rectangle 20">
            <a:extLst>
              <a:ext uri="{FF2B5EF4-FFF2-40B4-BE49-F238E27FC236}">
                <a16:creationId xmlns:a16="http://schemas.microsoft.com/office/drawing/2014/main" id="{8F8494D0-0720-8F4A-8F5A-0BBEE2DD6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6055444"/>
            <a:ext cx="1771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CreateIncident</a:t>
            </a:r>
          </a:p>
        </p:txBody>
      </p:sp>
    </p:spTree>
    <p:extLst>
      <p:ext uri="{BB962C8B-B14F-4D97-AF65-F5344CB8AC3E}">
        <p14:creationId xmlns:p14="http://schemas.microsoft.com/office/powerpoint/2010/main" val="353164114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id="{7167F992-DA86-1548-9CE3-05EEB4AE7E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7354" y="562802"/>
            <a:ext cx="8385016" cy="701913"/>
          </a:xfrm>
        </p:spPr>
        <p:txBody>
          <a:bodyPr vert="horz" lIns="92022" tIns="45231" rIns="92022" bIns="45231" rtlCol="0" anchor="ctr">
            <a:normAutofit fontScale="90000"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 altLang="en-US"/>
              <a:t>&lt;&lt;Include&gt;&gt;: </a:t>
            </a:r>
            <a:r>
              <a:rPr lang="en-US" altLang="en-US" sz="2788"/>
              <a:t>Reuse of Existing Functionality</a:t>
            </a:r>
          </a:p>
        </p:txBody>
      </p:sp>
      <p:sp>
        <p:nvSpPr>
          <p:cNvPr id="70658" name="Rectangle 3">
            <a:extLst>
              <a:ext uri="{FF2B5EF4-FFF2-40B4-BE49-F238E27FC236}">
                <a16:creationId xmlns:a16="http://schemas.microsoft.com/office/drawing/2014/main" id="{75784592-B87F-714A-BD7D-BE80F7838F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3274" y="1822768"/>
            <a:ext cx="8127331" cy="2124710"/>
          </a:xfrm>
        </p:spPr>
        <p:txBody>
          <a:bodyPr vert="horz" wrap="square" lIns="84224" tIns="42112" rIns="84224" bIns="42112" numCol="1" anchor="t" anchorCtr="0" compatLnSpc="1">
            <a:prstTxWarp prst="textNoShape">
              <a:avLst/>
            </a:prstTxWarp>
          </a:bodyPr>
          <a:lstStyle/>
          <a:p>
            <a:pPr marL="313005" indent="-313005" defTabSz="836261">
              <a:lnSpc>
                <a:spcPct val="90000"/>
              </a:lnSpc>
            </a:pPr>
            <a:r>
              <a:rPr lang="en-US" altLang="en-US" sz="2191"/>
              <a:t>Problem: </a:t>
            </a:r>
          </a:p>
          <a:p>
            <a:pPr marL="678178" lvl="1" indent="-252933" defTabSz="836261">
              <a:lnSpc>
                <a:spcPct val="90000"/>
              </a:lnSpc>
            </a:pPr>
            <a:r>
              <a:rPr lang="en-US" altLang="en-US" sz="1992"/>
              <a:t>There are already existing functions. How can we </a:t>
            </a:r>
            <a:r>
              <a:rPr lang="en-US" altLang="en-US" sz="1992" i="1"/>
              <a:t>reuse</a:t>
            </a:r>
            <a:r>
              <a:rPr lang="en-US" altLang="en-US" sz="1992"/>
              <a:t> them?</a:t>
            </a:r>
          </a:p>
          <a:p>
            <a:pPr marL="313005" indent="-313005" defTabSz="836261">
              <a:lnSpc>
                <a:spcPct val="90000"/>
              </a:lnSpc>
            </a:pPr>
            <a:r>
              <a:rPr lang="en-US" altLang="en-US" sz="2191"/>
              <a:t>Solution: </a:t>
            </a:r>
          </a:p>
          <a:p>
            <a:pPr marL="678178" lvl="1" indent="-252933" defTabSz="836261">
              <a:lnSpc>
                <a:spcPct val="90000"/>
              </a:lnSpc>
            </a:pPr>
            <a:r>
              <a:rPr lang="en-US" altLang="en-US" sz="1992"/>
              <a:t>The </a:t>
            </a:r>
            <a:r>
              <a:rPr lang="en-US" altLang="en-US" sz="1992" i="1"/>
              <a:t>include association</a:t>
            </a:r>
            <a:r>
              <a:rPr lang="en-US" altLang="en-US" sz="1992"/>
              <a:t> from a use case A to a use case B indicates that an instance of the use case A performs all the behavior described in the use case B</a:t>
            </a:r>
          </a:p>
        </p:txBody>
      </p:sp>
      <p:grpSp>
        <p:nvGrpSpPr>
          <p:cNvPr id="84" name="Group 4">
            <a:extLst>
              <a:ext uri="{FF2B5EF4-FFF2-40B4-BE49-F238E27FC236}">
                <a16:creationId xmlns:a16="http://schemas.microsoft.com/office/drawing/2014/main" id="{AEEC7669-3CCF-0C44-A7AD-DE9A278000A8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4419600"/>
            <a:ext cx="1398588" cy="884238"/>
            <a:chOff x="3648" y="2880"/>
            <a:chExt cx="881" cy="557"/>
          </a:xfrm>
        </p:grpSpPr>
        <p:sp>
          <p:nvSpPr>
            <p:cNvPr id="85" name="Oval 5">
              <a:extLst>
                <a:ext uri="{FF2B5EF4-FFF2-40B4-BE49-F238E27FC236}">
                  <a16:creationId xmlns:a16="http://schemas.microsoft.com/office/drawing/2014/main" id="{3CD3E9C8-9F26-EF4E-8B5F-1BE50E0F1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880"/>
              <a:ext cx="881" cy="376"/>
            </a:xfrm>
            <a:prstGeom prst="ellips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6" name="Rectangle 6">
              <a:extLst>
                <a:ext uri="{FF2B5EF4-FFF2-40B4-BE49-F238E27FC236}">
                  <a16:creationId xmlns:a16="http://schemas.microsoft.com/office/drawing/2014/main" id="{BDF92942-87FF-0C4F-8967-906904C8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264"/>
              <a:ext cx="60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cs typeface="Arial" panose="020B0604020202020204" pitchFamily="34" charset="0"/>
                </a:rPr>
                <a:t>ViewMap</a:t>
              </a: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7" name="Group 7">
            <a:extLst>
              <a:ext uri="{FF2B5EF4-FFF2-40B4-BE49-F238E27FC236}">
                <a16:creationId xmlns:a16="http://schemas.microsoft.com/office/drawing/2014/main" id="{4DDF9941-EF4C-BC49-A474-D5F05D18B9BA}"/>
              </a:ext>
            </a:extLst>
          </p:cNvPr>
          <p:cNvGrpSpPr>
            <a:grpSpLocks/>
          </p:cNvGrpSpPr>
          <p:nvPr/>
        </p:nvGrpSpPr>
        <p:grpSpPr bwMode="auto">
          <a:xfrm>
            <a:off x="2085975" y="4130675"/>
            <a:ext cx="1647825" cy="904875"/>
            <a:chOff x="1410" y="2698"/>
            <a:chExt cx="1038" cy="570"/>
          </a:xfrm>
        </p:grpSpPr>
        <p:sp>
          <p:nvSpPr>
            <p:cNvPr id="88" name="Oval 8">
              <a:extLst>
                <a:ext uri="{FF2B5EF4-FFF2-40B4-BE49-F238E27FC236}">
                  <a16:creationId xmlns:a16="http://schemas.microsoft.com/office/drawing/2014/main" id="{DDCA7F55-E0AE-EA46-8CC9-A4239FB30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" y="2698"/>
              <a:ext cx="881" cy="376"/>
            </a:xfrm>
            <a:prstGeom prst="ellips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9" name="Rectangle 9">
              <a:extLst>
                <a:ext uri="{FF2B5EF4-FFF2-40B4-BE49-F238E27FC236}">
                  <a16:creationId xmlns:a16="http://schemas.microsoft.com/office/drawing/2014/main" id="{62B82D6F-FBBF-6044-B420-DAE6CADD0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3095"/>
              <a:ext cx="103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cs typeface="Arial" panose="020B0604020202020204" pitchFamily="34" charset="0"/>
                </a:rPr>
                <a:t>OpenIncident</a:t>
              </a: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0" name="Group 10">
            <a:extLst>
              <a:ext uri="{FF2B5EF4-FFF2-40B4-BE49-F238E27FC236}">
                <a16:creationId xmlns:a16="http://schemas.microsoft.com/office/drawing/2014/main" id="{6275DFFA-1BF8-C742-918D-DC0F15D749E9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4953000"/>
            <a:ext cx="3406775" cy="1133475"/>
            <a:chOff x="1872" y="3216"/>
            <a:chExt cx="2146" cy="714"/>
          </a:xfrm>
        </p:grpSpPr>
        <p:grpSp>
          <p:nvGrpSpPr>
            <p:cNvPr id="91" name="Group 11">
              <a:extLst>
                <a:ext uri="{FF2B5EF4-FFF2-40B4-BE49-F238E27FC236}">
                  <a16:creationId xmlns:a16="http://schemas.microsoft.com/office/drawing/2014/main" id="{1BB039DB-A22A-A04F-8C70-DF65BB7378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3216"/>
              <a:ext cx="1776" cy="714"/>
              <a:chOff x="1872" y="3216"/>
              <a:chExt cx="1776" cy="714"/>
            </a:xfrm>
          </p:grpSpPr>
          <p:grpSp>
            <p:nvGrpSpPr>
              <p:cNvPr id="93" name="Group 12">
                <a:extLst>
                  <a:ext uri="{FF2B5EF4-FFF2-40B4-BE49-F238E27FC236}">
                    <a16:creationId xmlns:a16="http://schemas.microsoft.com/office/drawing/2014/main" id="{52204255-3A24-7740-B8C0-381CF1221F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2" y="3360"/>
                <a:ext cx="1462" cy="570"/>
                <a:chOff x="1872" y="3360"/>
                <a:chExt cx="1462" cy="570"/>
              </a:xfrm>
            </p:grpSpPr>
            <p:sp>
              <p:nvSpPr>
                <p:cNvPr id="95" name="Oval 13">
                  <a:extLst>
                    <a:ext uri="{FF2B5EF4-FFF2-40B4-BE49-F238E27FC236}">
                      <a16:creationId xmlns:a16="http://schemas.microsoft.com/office/drawing/2014/main" id="{1CD97B8B-41D2-2C45-B6E3-7BD3F25BF7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05" y="3360"/>
                  <a:ext cx="882" cy="376"/>
                </a:xfrm>
                <a:prstGeom prst="ellipse">
                  <a:avLst/>
                </a:prstGeom>
                <a:noFill/>
                <a:ln w="222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cs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cs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cs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cs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Rectangle 14">
                  <a:extLst>
                    <a:ext uri="{FF2B5EF4-FFF2-40B4-BE49-F238E27FC236}">
                      <a16:creationId xmlns:a16="http://schemas.microsoft.com/office/drawing/2014/main" id="{56234877-FBDE-2648-A90D-A16ED185EA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3757"/>
                  <a:ext cx="1462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cs typeface="Arial" panose="020B060402020202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cs typeface="Arial" panose="020B060402020202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cs typeface="Arial" panose="020B060402020202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cs typeface="Arial" panose="020B060402020202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urier" pitchFamily="2" charset="0"/>
                      <a:cs typeface="Arial" panose="020B0604020202020204" pitchFamily="34" charset="0"/>
                    </a:rPr>
                    <a:t>AllocateResources</a:t>
                  </a: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" pitchFamily="2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" name="Line 15">
                <a:extLst>
                  <a:ext uri="{FF2B5EF4-FFF2-40B4-BE49-F238E27FC236}">
                    <a16:creationId xmlns:a16="http://schemas.microsoft.com/office/drawing/2014/main" id="{5B3D5567-E216-8249-B4FD-A6DC7080B9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" y="3216"/>
                <a:ext cx="720" cy="288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Rectangle 16">
              <a:extLst>
                <a:ext uri="{FF2B5EF4-FFF2-40B4-BE49-F238E27FC236}">
                  <a16:creationId xmlns:a16="http://schemas.microsoft.com/office/drawing/2014/main" id="{19AD86F2-4529-4E40-B5DF-7B372A71C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504"/>
              <a:ext cx="94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cs typeface="Arial" panose="020B0604020202020204" pitchFamily="34" charset="0"/>
                </a:rPr>
                <a:t>&lt;&lt;include&gt;&gt;</a:t>
              </a: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7" name="Group 17">
            <a:extLst>
              <a:ext uri="{FF2B5EF4-FFF2-40B4-BE49-F238E27FC236}">
                <a16:creationId xmlns:a16="http://schemas.microsoft.com/office/drawing/2014/main" id="{29E425DE-128C-4C47-9125-480B2CE70890}"/>
              </a:ext>
            </a:extLst>
          </p:cNvPr>
          <p:cNvGrpSpPr>
            <a:grpSpLocks/>
          </p:cNvGrpSpPr>
          <p:nvPr/>
        </p:nvGrpSpPr>
        <p:grpSpPr bwMode="auto">
          <a:xfrm>
            <a:off x="3684588" y="4114800"/>
            <a:ext cx="1931987" cy="609600"/>
            <a:chOff x="2417" y="2688"/>
            <a:chExt cx="1217" cy="384"/>
          </a:xfrm>
        </p:grpSpPr>
        <p:sp>
          <p:nvSpPr>
            <p:cNvPr id="98" name="Line 18">
              <a:extLst>
                <a:ext uri="{FF2B5EF4-FFF2-40B4-BE49-F238E27FC236}">
                  <a16:creationId xmlns:a16="http://schemas.microsoft.com/office/drawing/2014/main" id="{6C103224-2C2E-C745-9EAD-EF35CF385B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7" y="2865"/>
              <a:ext cx="1183" cy="207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Rectangle 19">
              <a:extLst>
                <a:ext uri="{FF2B5EF4-FFF2-40B4-BE49-F238E27FC236}">
                  <a16:creationId xmlns:a16="http://schemas.microsoft.com/office/drawing/2014/main" id="{AFC4ACD8-FAEE-814A-B209-61C547F28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688"/>
              <a:ext cx="94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800" b="1">
                  <a:solidFill>
                    <a:srgbClr val="000000"/>
                  </a:solidFill>
                  <a:latin typeface="Courier" pitchFamily="2" charset="0"/>
                </a:rPr>
                <a:t>&lt;&lt;include&gt;&gt;</a:t>
              </a:r>
              <a:endParaRPr lang="en-US" altLang="en-US" sz="1800">
                <a:solidFill>
                  <a:prstClr val="black"/>
                </a:solidFill>
                <a:latin typeface="Courier" pitchFamily="2" charset="0"/>
              </a:endParaRPr>
            </a:p>
          </p:txBody>
        </p:sp>
      </p:grpSp>
      <p:sp>
        <p:nvSpPr>
          <p:cNvPr id="100" name="AutoShape 20">
            <a:extLst>
              <a:ext uri="{FF2B5EF4-FFF2-40B4-BE49-F238E27FC236}">
                <a16:creationId xmlns:a16="http://schemas.microsoft.com/office/drawing/2014/main" id="{45B96E7D-D625-1847-850C-88F227481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5029200"/>
            <a:ext cx="1752600" cy="914400"/>
          </a:xfrm>
          <a:prstGeom prst="cloudCallout">
            <a:avLst>
              <a:gd name="adj1" fmla="val 57880"/>
              <a:gd name="adj2" fmla="val -96875"/>
            </a:avLst>
          </a:prstGeom>
          <a:solidFill>
            <a:srgbClr val="FFFF00"/>
          </a:solidFill>
          <a:ln w="12700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 pitchFamily="2" charset="77"/>
                <a:cs typeface="Arial" panose="020B0604020202020204" pitchFamily="34" charset="0"/>
              </a:rPr>
              <a:t>Base Use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 pitchFamily="2" charset="77"/>
                <a:cs typeface="Arial" panose="020B0604020202020204" pitchFamily="34" charset="0"/>
              </a:rPr>
              <a:t>Case</a:t>
            </a:r>
          </a:p>
        </p:txBody>
      </p:sp>
      <p:sp>
        <p:nvSpPr>
          <p:cNvPr id="101" name="AutoShape 21">
            <a:extLst>
              <a:ext uri="{FF2B5EF4-FFF2-40B4-BE49-F238E27FC236}">
                <a16:creationId xmlns:a16="http://schemas.microsoft.com/office/drawing/2014/main" id="{9B290E97-982C-DE4B-93BC-84C6099EC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5486400"/>
            <a:ext cx="1752600" cy="914400"/>
          </a:xfrm>
          <a:prstGeom prst="cloudCallout">
            <a:avLst>
              <a:gd name="adj1" fmla="val -50995"/>
              <a:gd name="adj2" fmla="val -101565"/>
            </a:avLst>
          </a:prstGeom>
          <a:solidFill>
            <a:srgbClr val="FFFF00"/>
          </a:solidFill>
          <a:ln w="12700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 pitchFamily="2" charset="77"/>
                <a:cs typeface="Arial" panose="020B0604020202020204" pitchFamily="34" charset="0"/>
              </a:rPr>
              <a:t>Supplier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 pitchFamily="2" charset="77"/>
                <a:cs typeface="Arial" panose="020B0604020202020204" pitchFamily="34" charset="0"/>
              </a:rPr>
              <a:t>Use Case</a:t>
            </a:r>
          </a:p>
        </p:txBody>
      </p:sp>
      <p:sp>
        <p:nvSpPr>
          <p:cNvPr id="102" name="Rectangle 7">
            <a:extLst>
              <a:ext uri="{FF2B5EF4-FFF2-40B4-BE49-F238E27FC236}">
                <a16:creationId xmlns:a16="http://schemas.microsoft.com/office/drawing/2014/main" id="{A84FDAB6-B1CA-B442-B328-47A556F3D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738" y="3771900"/>
            <a:ext cx="339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3" name="Rectangle 22">
            <a:extLst>
              <a:ext uri="{FF2B5EF4-FFF2-40B4-BE49-F238E27FC236}">
                <a16:creationId xmlns:a16="http://schemas.microsoft.com/office/drawing/2014/main" id="{0ED5DC40-26CC-ED4D-BE11-F1D8367AE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7013" y="4067175"/>
            <a:ext cx="339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03899077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>
            <a:extLst>
              <a:ext uri="{FF2B5EF4-FFF2-40B4-BE49-F238E27FC236}">
                <a16:creationId xmlns:a16="http://schemas.microsoft.com/office/drawing/2014/main" id="{F0E4DDBE-F0CA-804D-B600-70FBF87974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5295" y="247948"/>
            <a:ext cx="8195310" cy="1062355"/>
          </a:xfrm>
        </p:spPr>
        <p:txBody>
          <a:bodyPr vert="horz" lIns="92022" tIns="45231" rIns="92022" bIns="45231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 altLang="en-US" sz="3585" dirty="0"/>
              <a:t>&lt;Extend&gt;&gt; </a:t>
            </a:r>
            <a:r>
              <a:rPr lang="en-US" altLang="en-US" sz="2788" dirty="0"/>
              <a:t>Association  for Use Cases</a:t>
            </a:r>
          </a:p>
        </p:txBody>
      </p:sp>
      <p:sp>
        <p:nvSpPr>
          <p:cNvPr id="71682" name="Rectangle 3">
            <a:extLst>
              <a:ext uri="{FF2B5EF4-FFF2-40B4-BE49-F238E27FC236}">
                <a16:creationId xmlns:a16="http://schemas.microsoft.com/office/drawing/2014/main" id="{CD6EC867-636A-2645-B694-57B14B45B0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7060" y="1822769"/>
            <a:ext cx="7858582" cy="2097588"/>
          </a:xfrm>
        </p:spPr>
        <p:txBody>
          <a:bodyPr vert="horz" wrap="square" lIns="84224" tIns="42112" rIns="84224" bIns="42112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313005" indent="-313005" defTabSz="836261">
              <a:lnSpc>
                <a:spcPct val="80000"/>
              </a:lnSpc>
            </a:pPr>
            <a:r>
              <a:rPr lang="en-US" altLang="en-US" dirty="0"/>
              <a:t>Problem: </a:t>
            </a:r>
          </a:p>
          <a:p>
            <a:pPr marL="678178" lvl="1" indent="-252933" defTabSz="836261">
              <a:lnSpc>
                <a:spcPct val="80000"/>
              </a:lnSpc>
            </a:pPr>
            <a:r>
              <a:rPr lang="en-US" altLang="en-US" dirty="0"/>
              <a:t>The functionality in the original problem statement needs to be extended.</a:t>
            </a:r>
          </a:p>
          <a:p>
            <a:pPr marL="678178" lvl="1" indent="-252933" defTabSz="836261">
              <a:lnSpc>
                <a:spcPct val="80000"/>
              </a:lnSpc>
            </a:pPr>
            <a:endParaRPr lang="en-US" altLang="en-US" dirty="0"/>
          </a:p>
          <a:p>
            <a:pPr marL="313005" indent="-313005" defTabSz="836261">
              <a:lnSpc>
                <a:spcPct val="80000"/>
              </a:lnSpc>
            </a:pPr>
            <a:r>
              <a:rPr lang="en-US" altLang="en-US" dirty="0"/>
              <a:t>Solution: </a:t>
            </a:r>
          </a:p>
          <a:p>
            <a:pPr marL="678178" lvl="1" indent="-252933" defTabSz="836261">
              <a:lnSpc>
                <a:spcPct val="80000"/>
              </a:lnSpc>
            </a:pPr>
            <a:r>
              <a:rPr lang="en-US" altLang="en-US" dirty="0"/>
              <a:t>An </a:t>
            </a:r>
            <a:r>
              <a:rPr lang="en-US" altLang="en-US" i="1" dirty="0"/>
              <a:t>extend association</a:t>
            </a:r>
            <a:r>
              <a:rPr lang="en-US" altLang="en-US" dirty="0"/>
              <a:t> from a use case A to a use case B indicates that use case B is an extension of use case A</a:t>
            </a:r>
          </a:p>
        </p:txBody>
      </p:sp>
      <p:grpSp>
        <p:nvGrpSpPr>
          <p:cNvPr id="39" name="Group 4">
            <a:extLst>
              <a:ext uri="{FF2B5EF4-FFF2-40B4-BE49-F238E27FC236}">
                <a16:creationId xmlns:a16="http://schemas.microsoft.com/office/drawing/2014/main" id="{87180F82-DD99-9A4D-9C0D-2CF97707E2C2}"/>
              </a:ext>
            </a:extLst>
          </p:cNvPr>
          <p:cNvGrpSpPr>
            <a:grpSpLocks/>
          </p:cNvGrpSpPr>
          <p:nvPr/>
        </p:nvGrpSpPr>
        <p:grpSpPr bwMode="auto">
          <a:xfrm>
            <a:off x="1456432" y="4357489"/>
            <a:ext cx="4380807" cy="1816100"/>
            <a:chOff x="945" y="2891"/>
            <a:chExt cx="3000" cy="1193"/>
          </a:xfrm>
        </p:grpSpPr>
        <p:sp>
          <p:nvSpPr>
            <p:cNvPr id="40" name="Oval 5">
              <a:extLst>
                <a:ext uri="{FF2B5EF4-FFF2-40B4-BE49-F238E27FC236}">
                  <a16:creationId xmlns:a16="http://schemas.microsoft.com/office/drawing/2014/main" id="{BBEF6F8F-DB89-A44A-A287-3279EE4ED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2891"/>
              <a:ext cx="164" cy="164"/>
            </a:xfrm>
            <a:prstGeom prst="ellipse">
              <a:avLst/>
            </a:prstGeom>
            <a:solidFill>
              <a:srgbClr val="FFFFFF"/>
            </a:solidFill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1" name="Oval 6">
              <a:extLst>
                <a:ext uri="{FF2B5EF4-FFF2-40B4-BE49-F238E27FC236}">
                  <a16:creationId xmlns:a16="http://schemas.microsoft.com/office/drawing/2014/main" id="{C2E0DB3A-A0B3-EB40-84D7-598AE654A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4" y="3547"/>
              <a:ext cx="796" cy="339"/>
            </a:xfrm>
            <a:prstGeom prst="ellips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 7">
              <a:extLst>
                <a:ext uri="{FF2B5EF4-FFF2-40B4-BE49-F238E27FC236}">
                  <a16:creationId xmlns:a16="http://schemas.microsoft.com/office/drawing/2014/main" id="{7AF7767B-BD17-7C47-8BE1-CFB37E044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" y="3904"/>
              <a:ext cx="140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9017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 defTabSz="9017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 defTabSz="9017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 defTabSz="9017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 defTabSz="9017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defTabSz="9017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defTabSz="9017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defTabSz="9017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defTabSz="9017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017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cs typeface="Arial" panose="020B0604020202020204" pitchFamily="34" charset="0"/>
                </a:rPr>
                <a:t>ReportEmergency</a:t>
              </a:r>
              <a:endParaRPr kumimoji="0" lang="en-US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3000F448-EF7E-D843-866E-FE9A9DDF3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" y="3017"/>
              <a:ext cx="152" cy="427"/>
            </a:xfrm>
            <a:custGeom>
              <a:avLst/>
              <a:gdLst>
                <a:gd name="T0" fmla="*/ 154 w 154"/>
                <a:gd name="T1" fmla="*/ 0 h 433"/>
                <a:gd name="T2" fmla="*/ 154 w 154"/>
                <a:gd name="T3" fmla="*/ 280 h 433"/>
                <a:gd name="T4" fmla="*/ 0 w 154"/>
                <a:gd name="T5" fmla="*/ 433 h 433"/>
                <a:gd name="T6" fmla="*/ 0 60000 65536"/>
                <a:gd name="T7" fmla="*/ 0 60000 65536"/>
                <a:gd name="T8" fmla="*/ 0 60000 65536"/>
                <a:gd name="T9" fmla="*/ 0 w 154"/>
                <a:gd name="T10" fmla="*/ 0 h 433"/>
                <a:gd name="T11" fmla="*/ 154 w 154"/>
                <a:gd name="T12" fmla="*/ 433 h 4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4" h="433">
                  <a:moveTo>
                    <a:pt x="154" y="0"/>
                  </a:moveTo>
                  <a:lnTo>
                    <a:pt x="154" y="280"/>
                  </a:lnTo>
                  <a:lnTo>
                    <a:pt x="0" y="433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Line 9">
              <a:extLst>
                <a:ext uri="{FF2B5EF4-FFF2-40B4-BE49-F238E27FC236}">
                  <a16:creationId xmlns:a16="http://schemas.microsoft.com/office/drawing/2014/main" id="{48ED095C-D8F1-5A47-93AB-0A2834B520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1" y="3293"/>
              <a:ext cx="164" cy="15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Line 10">
              <a:extLst>
                <a:ext uri="{FF2B5EF4-FFF2-40B4-BE49-F238E27FC236}">
                  <a16:creationId xmlns:a16="http://schemas.microsoft.com/office/drawing/2014/main" id="{468FC54E-EBD8-F948-BA7B-23EB6E0436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9" y="3131"/>
              <a:ext cx="316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ectangle 11">
              <a:extLst>
                <a:ext uri="{FF2B5EF4-FFF2-40B4-BE49-F238E27FC236}">
                  <a16:creationId xmlns:a16="http://schemas.microsoft.com/office/drawing/2014/main" id="{55E42BB3-01B6-E34D-AF12-FE556ED2E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" y="3475"/>
              <a:ext cx="155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9017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 defTabSz="9017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 defTabSz="9017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 defTabSz="9017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 defTabSz="9017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defTabSz="9017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defTabSz="9017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defTabSz="9017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defTabSz="9017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017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cs typeface="Arial" panose="020B0604020202020204" pitchFamily="34" charset="0"/>
                </a:rPr>
                <a:t>FieldOfficer</a:t>
              </a:r>
              <a:endPara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7" name="Rectangle 12">
              <a:extLst>
                <a:ext uri="{FF2B5EF4-FFF2-40B4-BE49-F238E27FC236}">
                  <a16:creationId xmlns:a16="http://schemas.microsoft.com/office/drawing/2014/main" id="{65B13A9E-E309-B24D-9BAC-3D19C27EE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" y="3475"/>
              <a:ext cx="93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9017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 defTabSz="9017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 defTabSz="9017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 defTabSz="9017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 defTabSz="9017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defTabSz="9017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defTabSz="9017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defTabSz="9017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defTabSz="9017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017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cs typeface="Arial" panose="020B0604020202020204" pitchFamily="34" charset="0"/>
                </a:rPr>
                <a:t>f</a:t>
              </a:r>
              <a:endParaRPr kumimoji="0" lang="en-US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 13">
              <a:extLst>
                <a:ext uri="{FF2B5EF4-FFF2-40B4-BE49-F238E27FC236}">
                  <a16:creationId xmlns:a16="http://schemas.microsoft.com/office/drawing/2014/main" id="{0BA7C441-E3A2-6B41-91C3-1582F5804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2" y="3475"/>
              <a:ext cx="1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9017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 defTabSz="9017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 defTabSz="9017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 defTabSz="9017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 defTabSz="9017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defTabSz="9017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defTabSz="9017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defTabSz="9017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defTabSz="9017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017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9" name="Line 14">
              <a:extLst>
                <a:ext uri="{FF2B5EF4-FFF2-40B4-BE49-F238E27FC236}">
                  <a16:creationId xmlns:a16="http://schemas.microsoft.com/office/drawing/2014/main" id="{CA232997-20E6-B443-B4AF-F7DC0AD26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3216"/>
              <a:ext cx="1002" cy="33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0" name="Oval 15">
            <a:extLst>
              <a:ext uri="{FF2B5EF4-FFF2-40B4-BE49-F238E27FC236}">
                <a16:creationId xmlns:a16="http://schemas.microsoft.com/office/drawing/2014/main" id="{71A92A74-9C3F-6E4F-B1A5-5B9BD0291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1925" y="4357489"/>
            <a:ext cx="1260475" cy="468313"/>
          </a:xfrm>
          <a:prstGeom prst="ellips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51" name="Rectangle 16">
            <a:extLst>
              <a:ext uri="{FF2B5EF4-FFF2-40B4-BE49-F238E27FC236}">
                <a16:creationId xmlns:a16="http://schemas.microsoft.com/office/drawing/2014/main" id="{B5E2CD7F-039C-5440-A23E-BF10FCFCC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433689"/>
            <a:ext cx="5461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017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defTabSz="9017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defTabSz="9017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defTabSz="9017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defTabSz="9017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800" b="1">
                <a:solidFill>
                  <a:srgbClr val="000000"/>
                </a:solidFill>
                <a:latin typeface="Courier" pitchFamily="2" charset="0"/>
              </a:rPr>
              <a:t>Help</a:t>
            </a:r>
            <a:endParaRPr lang="en-US" altLang="en-US" sz="2000" b="1">
              <a:solidFill>
                <a:prstClr val="black"/>
              </a:solidFill>
              <a:latin typeface="Courier" pitchFamily="2" charset="0"/>
            </a:endParaRPr>
          </a:p>
        </p:txBody>
      </p:sp>
      <p:sp>
        <p:nvSpPr>
          <p:cNvPr id="52" name="Line 17">
            <a:extLst>
              <a:ext uri="{FF2B5EF4-FFF2-40B4-BE49-F238E27FC236}">
                <a16:creationId xmlns:a16="http://schemas.microsoft.com/office/drawing/2014/main" id="{FEBCC38D-C84B-ED4D-B672-0A8A09F1AD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8200" y="4705152"/>
            <a:ext cx="1685925" cy="55403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endParaRPr lang="en-US" sz="1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18">
            <a:extLst>
              <a:ext uri="{FF2B5EF4-FFF2-40B4-BE49-F238E27FC236}">
                <a16:creationId xmlns:a16="http://schemas.microsoft.com/office/drawing/2014/main" id="{CFB84081-5C56-334A-A24C-0F2BDB5CC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6700" y="5160764"/>
            <a:ext cx="13652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017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defTabSz="9017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defTabSz="9017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defTabSz="9017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defTabSz="9017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800" b="1">
                <a:solidFill>
                  <a:srgbClr val="000000"/>
                </a:solidFill>
                <a:latin typeface="Courier" pitchFamily="2" charset="0"/>
              </a:rPr>
              <a:t>&lt;&lt;extend&gt;&gt;</a:t>
            </a:r>
            <a:endParaRPr lang="en-US" altLang="en-US" sz="2000" b="1">
              <a:solidFill>
                <a:prstClr val="black"/>
              </a:solidFill>
              <a:latin typeface="Courier" pitchFamily="2" charset="0"/>
            </a:endParaRPr>
          </a:p>
        </p:txBody>
      </p:sp>
      <p:sp>
        <p:nvSpPr>
          <p:cNvPr id="54" name="Rectangle 2">
            <a:extLst>
              <a:ext uri="{FF2B5EF4-FFF2-40B4-BE49-F238E27FC236}">
                <a16:creationId xmlns:a16="http://schemas.microsoft.com/office/drawing/2014/main" id="{91358690-23A7-8544-B6C4-C57636D75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6988" y="3992364"/>
            <a:ext cx="3349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55" name="Rectangle 19">
            <a:extLst>
              <a:ext uri="{FF2B5EF4-FFF2-40B4-BE49-F238E27FC236}">
                <a16:creationId xmlns:a16="http://schemas.microsoft.com/office/drawing/2014/main" id="{183D432A-D034-3145-A230-09D131F9A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7350" y="4922639"/>
            <a:ext cx="339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59737994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950A9DBA-2FD6-6A4A-8EFA-3DDEDB755C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462" y="247948"/>
            <a:ext cx="8195310" cy="1062355"/>
          </a:xfrm>
        </p:spPr>
        <p:txBody>
          <a:bodyPr/>
          <a:lstStyle/>
          <a:p>
            <a:r>
              <a:rPr lang="en-US" altLang="en-US" dirty="0"/>
              <a:t>Generalization in use cases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E329041F-8F31-B34C-99DE-6A4FDB3EA5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3530" y="1472084"/>
            <a:ext cx="8271193" cy="288353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390" dirty="0"/>
              <a:t>Problem:</a:t>
            </a:r>
            <a:endParaRPr lang="en-US" altLang="en-US" dirty="0"/>
          </a:p>
          <a:p>
            <a:pPr lvl="1">
              <a:lnSpc>
                <a:spcPct val="80000"/>
              </a:lnSpc>
            </a:pPr>
            <a:r>
              <a:rPr lang="en-US" altLang="en-US" sz="2390" dirty="0"/>
              <a:t>You have common behavior among use cases and want to factor this out. </a:t>
            </a:r>
          </a:p>
          <a:p>
            <a:pPr>
              <a:lnSpc>
                <a:spcPct val="80000"/>
              </a:lnSpc>
            </a:pPr>
            <a:r>
              <a:rPr lang="en-US" altLang="en-US" sz="2390" dirty="0"/>
              <a:t>Solution:</a:t>
            </a:r>
            <a:endParaRPr lang="en-US" altLang="en-US" dirty="0"/>
          </a:p>
          <a:p>
            <a:pPr lvl="1">
              <a:lnSpc>
                <a:spcPct val="80000"/>
              </a:lnSpc>
            </a:pPr>
            <a:r>
              <a:rPr lang="en-US" altLang="en-US" sz="2390" dirty="0"/>
              <a:t>The generalization association among use cases factors out common behavior. The child use cases inherit the behavior and meaning of the parent use case and add or override some behavior.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A7BE942E-573B-9B4C-BE2B-8DB51054E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4362450"/>
            <a:ext cx="33432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utoShape 15">
            <a:extLst>
              <a:ext uri="{FF2B5EF4-FFF2-40B4-BE49-F238E27FC236}">
                <a16:creationId xmlns:a16="http://schemas.microsoft.com/office/drawing/2014/main" id="{65003E19-360D-594D-AC65-5D5E47D47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50" y="4797425"/>
            <a:ext cx="1752600" cy="914400"/>
          </a:xfrm>
          <a:prstGeom prst="cloudCallout">
            <a:avLst>
              <a:gd name="adj1" fmla="val 156347"/>
              <a:gd name="adj2" fmla="val -54370"/>
            </a:avLst>
          </a:prstGeom>
          <a:solidFill>
            <a:srgbClr val="FFFF00"/>
          </a:solidFill>
          <a:ln w="12700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 pitchFamily="2" charset="77"/>
                <a:cs typeface="Arial" panose="020B0604020202020204" pitchFamily="34" charset="0"/>
              </a:rPr>
              <a:t>Parent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 pitchFamily="2" charset="77"/>
                <a:cs typeface="Arial" panose="020B0604020202020204" pitchFamily="34" charset="0"/>
              </a:rPr>
              <a:t>Case</a:t>
            </a:r>
          </a:p>
        </p:txBody>
      </p:sp>
      <p:sp>
        <p:nvSpPr>
          <p:cNvPr id="13" name="AutoShape 16">
            <a:extLst>
              <a:ext uri="{FF2B5EF4-FFF2-40B4-BE49-F238E27FC236}">
                <a16:creationId xmlns:a16="http://schemas.microsoft.com/office/drawing/2014/main" id="{09867105-5D19-4247-9114-A40BF5AA1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025" y="5638800"/>
            <a:ext cx="1752600" cy="914400"/>
          </a:xfrm>
          <a:prstGeom prst="cloudCallout">
            <a:avLst>
              <a:gd name="adj1" fmla="val -127611"/>
              <a:gd name="adj2" fmla="val 19259"/>
            </a:avLst>
          </a:prstGeom>
          <a:solidFill>
            <a:srgbClr val="FFFF00"/>
          </a:solidFill>
          <a:ln w="12700">
            <a:solidFill>
              <a:sysClr val="windowText" lastClr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 pitchFamily="2" charset="77"/>
                <a:cs typeface="Arial" panose="020B0604020202020204" pitchFamily="34" charset="0"/>
              </a:rPr>
              <a:t>Child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 pitchFamily="2" charset="77"/>
                <a:cs typeface="Arial" panose="020B0604020202020204" pitchFamily="34" charset="0"/>
              </a:rPr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1944544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F9C3236D-2D45-8340-B8BE-E74DC815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54D0-DCF0-ED4E-86AF-928D74702CD5}" type="slidenum">
              <a:rPr lang="en-US" altLang="en-US"/>
              <a:pPr/>
              <a:t>47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83E84A-78E4-E846-B9F9-8531F2FD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54" y="0"/>
            <a:ext cx="7010192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20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A20A30C2-8877-B04D-BB67-21833CBB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31B2-6500-4C4D-BEC7-8EDDEAAC35E3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75777" name="Rectangle 2">
            <a:extLst>
              <a:ext uri="{FF2B5EF4-FFF2-40B4-BE49-F238E27FC236}">
                <a16:creationId xmlns:a16="http://schemas.microsoft.com/office/drawing/2014/main" id="{85F6A804-734B-D142-89B2-8C62D3EF6D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6486" y="103932"/>
            <a:ext cx="8195310" cy="1062355"/>
          </a:xfrm>
        </p:spPr>
        <p:txBody>
          <a:bodyPr/>
          <a:lstStyle/>
          <a:p>
            <a:r>
              <a:rPr lang="en-US" altLang="en-US" dirty="0"/>
              <a:t>Use Case Modeling </a:t>
            </a:r>
          </a:p>
        </p:txBody>
      </p:sp>
      <p:sp>
        <p:nvSpPr>
          <p:cNvPr id="75778" name="Rectangle 3">
            <a:extLst>
              <a:ext uri="{FF2B5EF4-FFF2-40B4-BE49-F238E27FC236}">
                <a16:creationId xmlns:a16="http://schemas.microsoft.com/office/drawing/2014/main" id="{80B2B13D-AF91-5045-9CC1-5F0B711E7A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1178" y="1974533"/>
            <a:ext cx="8043545" cy="4401185"/>
          </a:xfrm>
        </p:spPr>
        <p:txBody>
          <a:bodyPr/>
          <a:lstStyle/>
          <a:p>
            <a:r>
              <a:rPr lang="en-US" altLang="en-US"/>
              <a:t>Let’s do an exercise</a:t>
            </a:r>
          </a:p>
          <a:p>
            <a:r>
              <a:rPr lang="en-US" altLang="en-US"/>
              <a:t>Develop use case model 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16FFC20B-B6C6-B648-97C6-430DD75F7993}"/>
              </a:ext>
            </a:extLst>
          </p:cNvPr>
          <p:cNvSpPr/>
          <p:nvPr/>
        </p:nvSpPr>
        <p:spPr>
          <a:xfrm>
            <a:off x="1907704" y="1736812"/>
            <a:ext cx="5400600" cy="3384376"/>
          </a:xfrm>
          <a:prstGeom prst="wedgeEllipseCallout">
            <a:avLst>
              <a:gd name="adj1" fmla="val -60109"/>
              <a:gd name="adj2" fmla="val 75680"/>
            </a:avLst>
          </a:prstGeom>
          <a:gradFill rotWithShape="1">
            <a:gsLst>
              <a:gs pos="0">
                <a:srgbClr val="5C92B5">
                  <a:tint val="43000"/>
                  <a:satMod val="165000"/>
                </a:srgbClr>
              </a:gs>
              <a:gs pos="55000">
                <a:srgbClr val="5C92B5">
                  <a:tint val="83000"/>
                  <a:satMod val="155000"/>
                </a:srgbClr>
              </a:gs>
              <a:gs pos="100000">
                <a:srgbClr val="5C92B5">
                  <a:shade val="85000"/>
                </a:srgbClr>
              </a:gs>
            </a:gsLst>
            <a:path path="circle">
              <a:fillToRect l="-40000" t="-90000" r="140000" b="190000"/>
            </a:path>
          </a:gradFill>
          <a:ln w="9525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+mn-ea"/>
                <a:cs typeface="+mn-cs"/>
              </a:rPr>
              <a:t>How to incorporate, model, communicate, and analyze the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+mn-ea"/>
                <a:cs typeface="+mn-cs"/>
              </a:rPr>
              <a:t>Non-Functional Requirements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+mn-ea"/>
                <a:cs typeface="+mn-cs"/>
              </a:rPr>
              <a:t> in between?</a:t>
            </a:r>
          </a:p>
        </p:txBody>
      </p:sp>
    </p:spTree>
    <p:extLst>
      <p:ext uri="{BB962C8B-B14F-4D97-AF65-F5344CB8AC3E}">
        <p14:creationId xmlns:p14="http://schemas.microsoft.com/office/powerpoint/2010/main" val="96022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8383F3D2-7BF9-6248-91F0-864CA1C5E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18F05-8C89-2045-AAEF-103A5A42B9A8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76802" name="Content Placeholder 2">
            <a:extLst>
              <a:ext uri="{FF2B5EF4-FFF2-40B4-BE49-F238E27FC236}">
                <a16:creationId xmlns:a16="http://schemas.microsoft.com/office/drawing/2014/main" id="{A116EE99-6298-6042-A1E8-EF5250B06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99" y="1637805"/>
            <a:ext cx="8181082" cy="491023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Customers usually do not have an exact set of requirements. </a:t>
            </a:r>
          </a:p>
          <a:p>
            <a:endParaRPr lang="en-US" altLang="en-US" dirty="0"/>
          </a:p>
          <a:p>
            <a:r>
              <a:rPr lang="en-US" altLang="en-US" dirty="0"/>
              <a:t>Customers usually express their requirements in terms of the system requirements.</a:t>
            </a:r>
          </a:p>
          <a:p>
            <a:endParaRPr lang="en-US" altLang="en-US" dirty="0"/>
          </a:p>
          <a:p>
            <a:r>
              <a:rPr lang="en-US" altLang="en-US" dirty="0"/>
              <a:t>Customers have a list of problems that assume a software solution can solve.   </a:t>
            </a:r>
          </a:p>
          <a:p>
            <a:pPr>
              <a:buFont typeface="Georgia" panose="02040502050405020303" pitchFamily="18" charset="0"/>
              <a:buNone/>
            </a:pPr>
            <a:endParaRPr lang="en-US" altLang="en-US" dirty="0"/>
          </a:p>
          <a:p>
            <a:r>
              <a:rPr lang="en-US" altLang="en-US" dirty="0"/>
              <a:t> A software system can make a value if addresses the right problem correctly.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D885D0-FB34-6344-902C-5870AF2D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56" y="188424"/>
            <a:ext cx="8195310" cy="1062355"/>
          </a:xfrm>
        </p:spPr>
        <p:txBody>
          <a:bodyPr/>
          <a:lstStyle/>
          <a:p>
            <a:r>
              <a:rPr lang="en-US" altLang="en-US" dirty="0"/>
              <a:t>Why we should ask why?</a:t>
            </a:r>
          </a:p>
        </p:txBody>
      </p:sp>
    </p:spTree>
    <p:extLst>
      <p:ext uri="{BB962C8B-B14F-4D97-AF65-F5344CB8AC3E}">
        <p14:creationId xmlns:p14="http://schemas.microsoft.com/office/powerpoint/2010/main" val="2890824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2">
            <a:extLst>
              <a:ext uri="{FF2B5EF4-FFF2-40B4-BE49-F238E27FC236}">
                <a16:creationId xmlns:a16="http://schemas.microsoft.com/office/drawing/2014/main" id="{8BEBAF27-4397-3B41-B2C0-ED35119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3EE5-A255-F147-B2A5-6CFB410C48BD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98EE2-F8C3-3748-8876-0D6E8AD8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70" y="175940"/>
            <a:ext cx="8195310" cy="106235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Where are Requirements Engineers standing?</a:t>
            </a: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95420A59-09A4-F949-AB59-FFEA073A8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700" y="2064643"/>
            <a:ext cx="8394502" cy="4483391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23556" name="Picture 3" descr="C:\Documents and Settings\gelahi admin\Local Settings\Temporary Internet Files\Content.IE5\01990KYB\MCj04370200000[1].wmf">
            <a:extLst>
              <a:ext uri="{FF2B5EF4-FFF2-40B4-BE49-F238E27FC236}">
                <a16:creationId xmlns:a16="http://schemas.microsoft.com/office/drawing/2014/main" id="{48863CA7-91B7-0F4E-A980-FE1EE35F0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4" y="5204282"/>
            <a:ext cx="4047067" cy="1555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8C2808A-8A36-DA49-B1A0-3BA0694AF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69" b="50000"/>
          <a:stretch>
            <a:fillRect/>
          </a:stretch>
        </p:blipFill>
        <p:spPr bwMode="auto">
          <a:xfrm>
            <a:off x="1501841" y="1876518"/>
            <a:ext cx="1770592" cy="339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4" descr="C:\Documents and Settings\gelahi admin\Local Settings\Temporary Internet Files\Content.IE5\11RBOXGB\MCBD08154_0000[1].wmf">
            <a:extLst>
              <a:ext uri="{FF2B5EF4-FFF2-40B4-BE49-F238E27FC236}">
                <a16:creationId xmlns:a16="http://schemas.microsoft.com/office/drawing/2014/main" id="{9E6BAB49-7D05-6547-83AD-BBA88B834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411" y="1495525"/>
            <a:ext cx="1802209" cy="1231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EC8B7089-ED81-DF4F-86F4-89ABBACC87C8}"/>
              </a:ext>
            </a:extLst>
          </p:cNvPr>
          <p:cNvSpPr/>
          <p:nvPr/>
        </p:nvSpPr>
        <p:spPr>
          <a:xfrm>
            <a:off x="1293997" y="1439361"/>
            <a:ext cx="5768272" cy="4104363"/>
          </a:xfrm>
          <a:custGeom>
            <a:avLst/>
            <a:gdLst>
              <a:gd name="connsiteX0" fmla="*/ 0 w 5792407"/>
              <a:gd name="connsiteY0" fmla="*/ 3946358 h 4121536"/>
              <a:gd name="connsiteX1" fmla="*/ 108284 w 5792407"/>
              <a:gd name="connsiteY1" fmla="*/ 3898232 h 4121536"/>
              <a:gd name="connsiteX2" fmla="*/ 457200 w 5792407"/>
              <a:gd name="connsiteY2" fmla="*/ 3922295 h 4121536"/>
              <a:gd name="connsiteX3" fmla="*/ 493294 w 5792407"/>
              <a:gd name="connsiteY3" fmla="*/ 3934327 h 4121536"/>
              <a:gd name="connsiteX4" fmla="*/ 589547 w 5792407"/>
              <a:gd name="connsiteY4" fmla="*/ 3982453 h 4121536"/>
              <a:gd name="connsiteX5" fmla="*/ 661736 w 5792407"/>
              <a:gd name="connsiteY5" fmla="*/ 3994485 h 4121536"/>
              <a:gd name="connsiteX6" fmla="*/ 794084 w 5792407"/>
              <a:gd name="connsiteY6" fmla="*/ 3958390 h 4121536"/>
              <a:gd name="connsiteX7" fmla="*/ 830178 w 5792407"/>
              <a:gd name="connsiteY7" fmla="*/ 3910264 h 4121536"/>
              <a:gd name="connsiteX8" fmla="*/ 938463 w 5792407"/>
              <a:gd name="connsiteY8" fmla="*/ 3826043 h 4121536"/>
              <a:gd name="connsiteX9" fmla="*/ 1022684 w 5792407"/>
              <a:gd name="connsiteY9" fmla="*/ 3777916 h 4121536"/>
              <a:gd name="connsiteX10" fmla="*/ 1395663 w 5792407"/>
              <a:gd name="connsiteY10" fmla="*/ 3801979 h 4121536"/>
              <a:gd name="connsiteX11" fmla="*/ 1503947 w 5792407"/>
              <a:gd name="connsiteY11" fmla="*/ 3826043 h 4121536"/>
              <a:gd name="connsiteX12" fmla="*/ 1600200 w 5792407"/>
              <a:gd name="connsiteY12" fmla="*/ 3850106 h 4121536"/>
              <a:gd name="connsiteX13" fmla="*/ 1780673 w 5792407"/>
              <a:gd name="connsiteY13" fmla="*/ 3850106 h 4121536"/>
              <a:gd name="connsiteX14" fmla="*/ 1804736 w 5792407"/>
              <a:gd name="connsiteY14" fmla="*/ 3801979 h 4121536"/>
              <a:gd name="connsiteX15" fmla="*/ 1876926 w 5792407"/>
              <a:gd name="connsiteY15" fmla="*/ 3753853 h 4121536"/>
              <a:gd name="connsiteX16" fmla="*/ 1973178 w 5792407"/>
              <a:gd name="connsiteY16" fmla="*/ 3681664 h 4121536"/>
              <a:gd name="connsiteX17" fmla="*/ 2129589 w 5792407"/>
              <a:gd name="connsiteY17" fmla="*/ 3645569 h 4121536"/>
              <a:gd name="connsiteX18" fmla="*/ 2261936 w 5792407"/>
              <a:gd name="connsiteY18" fmla="*/ 3657600 h 4121536"/>
              <a:gd name="connsiteX19" fmla="*/ 2286000 w 5792407"/>
              <a:gd name="connsiteY19" fmla="*/ 3838074 h 4121536"/>
              <a:gd name="connsiteX20" fmla="*/ 2430378 w 5792407"/>
              <a:gd name="connsiteY20" fmla="*/ 3982453 h 4121536"/>
              <a:gd name="connsiteX21" fmla="*/ 2550694 w 5792407"/>
              <a:gd name="connsiteY21" fmla="*/ 4078706 h 4121536"/>
              <a:gd name="connsiteX22" fmla="*/ 2574757 w 5792407"/>
              <a:gd name="connsiteY22" fmla="*/ 4114800 h 4121536"/>
              <a:gd name="connsiteX23" fmla="*/ 2707105 w 5792407"/>
              <a:gd name="connsiteY23" fmla="*/ 4102769 h 4121536"/>
              <a:gd name="connsiteX24" fmla="*/ 2755231 w 5792407"/>
              <a:gd name="connsiteY24" fmla="*/ 4054643 h 4121536"/>
              <a:gd name="connsiteX25" fmla="*/ 2827421 w 5792407"/>
              <a:gd name="connsiteY25" fmla="*/ 3922295 h 4121536"/>
              <a:gd name="connsiteX26" fmla="*/ 2851484 w 5792407"/>
              <a:gd name="connsiteY26" fmla="*/ 3753853 h 4121536"/>
              <a:gd name="connsiteX27" fmla="*/ 2887578 w 5792407"/>
              <a:gd name="connsiteY27" fmla="*/ 3669632 h 4121536"/>
              <a:gd name="connsiteX28" fmla="*/ 2827421 w 5792407"/>
              <a:gd name="connsiteY28" fmla="*/ 3031958 h 4121536"/>
              <a:gd name="connsiteX29" fmla="*/ 2779294 w 5792407"/>
              <a:gd name="connsiteY29" fmla="*/ 2983832 h 4121536"/>
              <a:gd name="connsiteX30" fmla="*/ 2707105 w 5792407"/>
              <a:gd name="connsiteY30" fmla="*/ 2923674 h 4121536"/>
              <a:gd name="connsiteX31" fmla="*/ 2671010 w 5792407"/>
              <a:gd name="connsiteY31" fmla="*/ 2887579 h 4121536"/>
              <a:gd name="connsiteX32" fmla="*/ 2634915 w 5792407"/>
              <a:gd name="connsiteY32" fmla="*/ 2875548 h 4121536"/>
              <a:gd name="connsiteX33" fmla="*/ 2526631 w 5792407"/>
              <a:gd name="connsiteY33" fmla="*/ 2887579 h 4121536"/>
              <a:gd name="connsiteX34" fmla="*/ 2574757 w 5792407"/>
              <a:gd name="connsiteY34" fmla="*/ 2995864 h 4121536"/>
              <a:gd name="connsiteX35" fmla="*/ 2755231 w 5792407"/>
              <a:gd name="connsiteY35" fmla="*/ 3176337 h 4121536"/>
              <a:gd name="connsiteX36" fmla="*/ 2803357 w 5792407"/>
              <a:gd name="connsiteY36" fmla="*/ 3152274 h 4121536"/>
              <a:gd name="connsiteX37" fmla="*/ 2863515 w 5792407"/>
              <a:gd name="connsiteY37" fmla="*/ 3019927 h 4121536"/>
              <a:gd name="connsiteX38" fmla="*/ 2839452 w 5792407"/>
              <a:gd name="connsiteY38" fmla="*/ 2406316 h 4121536"/>
              <a:gd name="connsiteX39" fmla="*/ 2839452 w 5792407"/>
              <a:gd name="connsiteY39" fmla="*/ 1900990 h 4121536"/>
              <a:gd name="connsiteX40" fmla="*/ 2923673 w 5792407"/>
              <a:gd name="connsiteY40" fmla="*/ 1852864 h 4121536"/>
              <a:gd name="connsiteX41" fmla="*/ 3116178 w 5792407"/>
              <a:gd name="connsiteY41" fmla="*/ 1864895 h 4121536"/>
              <a:gd name="connsiteX42" fmla="*/ 3236494 w 5792407"/>
              <a:gd name="connsiteY42" fmla="*/ 1949116 h 4121536"/>
              <a:gd name="connsiteX43" fmla="*/ 3441031 w 5792407"/>
              <a:gd name="connsiteY43" fmla="*/ 2177716 h 4121536"/>
              <a:gd name="connsiteX44" fmla="*/ 3477126 w 5792407"/>
              <a:gd name="connsiteY44" fmla="*/ 2273969 h 4121536"/>
              <a:gd name="connsiteX45" fmla="*/ 3585410 w 5792407"/>
              <a:gd name="connsiteY45" fmla="*/ 2851485 h 4121536"/>
              <a:gd name="connsiteX46" fmla="*/ 3765884 w 5792407"/>
              <a:gd name="connsiteY46" fmla="*/ 2971800 h 4121536"/>
              <a:gd name="connsiteX47" fmla="*/ 4042610 w 5792407"/>
              <a:gd name="connsiteY47" fmla="*/ 3019927 h 4121536"/>
              <a:gd name="connsiteX48" fmla="*/ 4259178 w 5792407"/>
              <a:gd name="connsiteY48" fmla="*/ 2983832 h 4121536"/>
              <a:gd name="connsiteX49" fmla="*/ 4319336 w 5792407"/>
              <a:gd name="connsiteY49" fmla="*/ 2911643 h 4121536"/>
              <a:gd name="connsiteX50" fmla="*/ 4415589 w 5792407"/>
              <a:gd name="connsiteY50" fmla="*/ 2586790 h 4121536"/>
              <a:gd name="connsiteX51" fmla="*/ 4499810 w 5792407"/>
              <a:gd name="connsiteY51" fmla="*/ 2117558 h 4121536"/>
              <a:gd name="connsiteX52" fmla="*/ 4367463 w 5792407"/>
              <a:gd name="connsiteY52" fmla="*/ 1696453 h 4121536"/>
              <a:gd name="connsiteX53" fmla="*/ 4319336 w 5792407"/>
              <a:gd name="connsiteY53" fmla="*/ 1684422 h 4121536"/>
              <a:gd name="connsiteX54" fmla="*/ 4235115 w 5792407"/>
              <a:gd name="connsiteY54" fmla="*/ 1780674 h 4121536"/>
              <a:gd name="connsiteX55" fmla="*/ 4319336 w 5792407"/>
              <a:gd name="connsiteY55" fmla="*/ 1949116 h 4121536"/>
              <a:gd name="connsiteX56" fmla="*/ 4439652 w 5792407"/>
              <a:gd name="connsiteY56" fmla="*/ 1973179 h 4121536"/>
              <a:gd name="connsiteX57" fmla="*/ 4764505 w 5792407"/>
              <a:gd name="connsiteY57" fmla="*/ 1864895 h 4121536"/>
              <a:gd name="connsiteX58" fmla="*/ 4776536 w 5792407"/>
              <a:gd name="connsiteY58" fmla="*/ 1732548 h 4121536"/>
              <a:gd name="connsiteX59" fmla="*/ 4752473 w 5792407"/>
              <a:gd name="connsiteY59" fmla="*/ 336885 h 4121536"/>
              <a:gd name="connsiteX60" fmla="*/ 4848726 w 5792407"/>
              <a:gd name="connsiteY60" fmla="*/ 60158 h 4121536"/>
              <a:gd name="connsiteX61" fmla="*/ 4896852 w 5792407"/>
              <a:gd name="connsiteY61" fmla="*/ 24064 h 4121536"/>
              <a:gd name="connsiteX62" fmla="*/ 4993105 w 5792407"/>
              <a:gd name="connsiteY62" fmla="*/ 12032 h 4121536"/>
              <a:gd name="connsiteX63" fmla="*/ 5173578 w 5792407"/>
              <a:gd name="connsiteY63" fmla="*/ 0 h 4121536"/>
              <a:gd name="connsiteX64" fmla="*/ 5414210 w 5792407"/>
              <a:gd name="connsiteY64" fmla="*/ 24064 h 4121536"/>
              <a:gd name="connsiteX65" fmla="*/ 5486400 w 5792407"/>
              <a:gd name="connsiteY65" fmla="*/ 36095 h 4121536"/>
              <a:gd name="connsiteX66" fmla="*/ 5606715 w 5792407"/>
              <a:gd name="connsiteY66" fmla="*/ 108285 h 4121536"/>
              <a:gd name="connsiteX67" fmla="*/ 5739063 w 5792407"/>
              <a:gd name="connsiteY67" fmla="*/ 240632 h 4121536"/>
              <a:gd name="connsiteX68" fmla="*/ 5763126 w 5792407"/>
              <a:gd name="connsiteY68" fmla="*/ 312822 h 4121536"/>
              <a:gd name="connsiteX69" fmla="*/ 5775157 w 5792407"/>
              <a:gd name="connsiteY69" fmla="*/ 360948 h 4121536"/>
              <a:gd name="connsiteX70" fmla="*/ 5787189 w 5792407"/>
              <a:gd name="connsiteY70" fmla="*/ 288758 h 4121536"/>
              <a:gd name="connsiteX71" fmla="*/ 5775157 w 5792407"/>
              <a:gd name="connsiteY71" fmla="*/ 336885 h 4121536"/>
              <a:gd name="connsiteX72" fmla="*/ 5702968 w 5792407"/>
              <a:gd name="connsiteY72" fmla="*/ 300790 h 4121536"/>
              <a:gd name="connsiteX73" fmla="*/ 5654842 w 5792407"/>
              <a:gd name="connsiteY73" fmla="*/ 228600 h 4121536"/>
              <a:gd name="connsiteX74" fmla="*/ 5582652 w 5792407"/>
              <a:gd name="connsiteY74" fmla="*/ 216569 h 412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792407" h="4121536">
                <a:moveTo>
                  <a:pt x="0" y="3946358"/>
                </a:moveTo>
                <a:cubicBezTo>
                  <a:pt x="20112" y="3886021"/>
                  <a:pt x="4913" y="3895438"/>
                  <a:pt x="108284" y="3898232"/>
                </a:cubicBezTo>
                <a:cubicBezTo>
                  <a:pt x="224823" y="3901382"/>
                  <a:pt x="340895" y="3914274"/>
                  <a:pt x="457200" y="3922295"/>
                </a:cubicBezTo>
                <a:cubicBezTo>
                  <a:pt x="469231" y="3926306"/>
                  <a:pt x="481749" y="3929079"/>
                  <a:pt x="493294" y="3934327"/>
                </a:cubicBezTo>
                <a:cubicBezTo>
                  <a:pt x="525950" y="3949171"/>
                  <a:pt x="554164" y="3976556"/>
                  <a:pt x="589547" y="3982453"/>
                </a:cubicBezTo>
                <a:lnTo>
                  <a:pt x="661736" y="3994485"/>
                </a:lnTo>
                <a:cubicBezTo>
                  <a:pt x="705852" y="3982453"/>
                  <a:pt x="753184" y="3978840"/>
                  <a:pt x="794084" y="3958390"/>
                </a:cubicBezTo>
                <a:cubicBezTo>
                  <a:pt x="812019" y="3949422"/>
                  <a:pt x="815396" y="3923814"/>
                  <a:pt x="830178" y="3910264"/>
                </a:cubicBezTo>
                <a:cubicBezTo>
                  <a:pt x="863886" y="3879365"/>
                  <a:pt x="897564" y="3846494"/>
                  <a:pt x="938463" y="3826043"/>
                </a:cubicBezTo>
                <a:cubicBezTo>
                  <a:pt x="999522" y="3795512"/>
                  <a:pt x="971666" y="3811928"/>
                  <a:pt x="1022684" y="3777916"/>
                </a:cubicBezTo>
                <a:cubicBezTo>
                  <a:pt x="1177559" y="3785291"/>
                  <a:pt x="1257439" y="3784701"/>
                  <a:pt x="1395663" y="3801979"/>
                </a:cubicBezTo>
                <a:cubicBezTo>
                  <a:pt x="1503221" y="3815424"/>
                  <a:pt x="1432825" y="3806646"/>
                  <a:pt x="1503947" y="3826043"/>
                </a:cubicBezTo>
                <a:cubicBezTo>
                  <a:pt x="1535853" y="3834745"/>
                  <a:pt x="1568116" y="3842085"/>
                  <a:pt x="1600200" y="3850106"/>
                </a:cubicBezTo>
                <a:cubicBezTo>
                  <a:pt x="1670977" y="3885495"/>
                  <a:pt x="1674315" y="3899195"/>
                  <a:pt x="1780673" y="3850106"/>
                </a:cubicBezTo>
                <a:cubicBezTo>
                  <a:pt x="1796958" y="3842590"/>
                  <a:pt x="1792053" y="3814662"/>
                  <a:pt x="1804736" y="3801979"/>
                </a:cubicBezTo>
                <a:cubicBezTo>
                  <a:pt x="1825186" y="3781529"/>
                  <a:pt x="1853392" y="3770663"/>
                  <a:pt x="1876926" y="3753853"/>
                </a:cubicBezTo>
                <a:cubicBezTo>
                  <a:pt x="1909561" y="3730543"/>
                  <a:pt x="1937791" y="3700537"/>
                  <a:pt x="1973178" y="3681664"/>
                </a:cubicBezTo>
                <a:cubicBezTo>
                  <a:pt x="2008142" y="3663017"/>
                  <a:pt x="2089354" y="3652275"/>
                  <a:pt x="2129589" y="3645569"/>
                </a:cubicBezTo>
                <a:cubicBezTo>
                  <a:pt x="2173705" y="3649579"/>
                  <a:pt x="2227906" y="3629241"/>
                  <a:pt x="2261936" y="3657600"/>
                </a:cubicBezTo>
                <a:cubicBezTo>
                  <a:pt x="2282886" y="3675058"/>
                  <a:pt x="2263817" y="3807359"/>
                  <a:pt x="2286000" y="3838074"/>
                </a:cubicBezTo>
                <a:cubicBezTo>
                  <a:pt x="2325849" y="3893249"/>
                  <a:pt x="2382252" y="3934327"/>
                  <a:pt x="2430378" y="3982453"/>
                </a:cubicBezTo>
                <a:cubicBezTo>
                  <a:pt x="2498951" y="4051026"/>
                  <a:pt x="2459634" y="4017998"/>
                  <a:pt x="2550694" y="4078706"/>
                </a:cubicBezTo>
                <a:cubicBezTo>
                  <a:pt x="2558715" y="4090737"/>
                  <a:pt x="2560465" y="4112601"/>
                  <a:pt x="2574757" y="4114800"/>
                </a:cubicBezTo>
                <a:cubicBezTo>
                  <a:pt x="2618540" y="4121536"/>
                  <a:pt x="2665080" y="4116777"/>
                  <a:pt x="2707105" y="4102769"/>
                </a:cubicBezTo>
                <a:cubicBezTo>
                  <a:pt x="2728628" y="4095595"/>
                  <a:pt x="2741303" y="4072551"/>
                  <a:pt x="2755231" y="4054643"/>
                </a:cubicBezTo>
                <a:cubicBezTo>
                  <a:pt x="2778535" y="4024680"/>
                  <a:pt x="2811507" y="3954123"/>
                  <a:pt x="2827421" y="3922295"/>
                </a:cubicBezTo>
                <a:cubicBezTo>
                  <a:pt x="2835442" y="3866148"/>
                  <a:pt x="2838347" y="3809028"/>
                  <a:pt x="2851484" y="3753853"/>
                </a:cubicBezTo>
                <a:cubicBezTo>
                  <a:pt x="2858558" y="3724140"/>
                  <a:pt x="2886468" y="3700155"/>
                  <a:pt x="2887578" y="3669632"/>
                </a:cubicBezTo>
                <a:cubicBezTo>
                  <a:pt x="2902641" y="3255386"/>
                  <a:pt x="2992145" y="3217271"/>
                  <a:pt x="2827421" y="3031958"/>
                </a:cubicBezTo>
                <a:cubicBezTo>
                  <a:pt x="2812348" y="3015002"/>
                  <a:pt x="2796157" y="2999009"/>
                  <a:pt x="2779294" y="2983832"/>
                </a:cubicBezTo>
                <a:cubicBezTo>
                  <a:pt x="2756012" y="2962878"/>
                  <a:pt x="2730516" y="2944484"/>
                  <a:pt x="2707105" y="2923674"/>
                </a:cubicBezTo>
                <a:cubicBezTo>
                  <a:pt x="2694388" y="2912370"/>
                  <a:pt x="2685168" y="2897017"/>
                  <a:pt x="2671010" y="2887579"/>
                </a:cubicBezTo>
                <a:cubicBezTo>
                  <a:pt x="2660458" y="2880544"/>
                  <a:pt x="2646947" y="2879558"/>
                  <a:pt x="2634915" y="2875548"/>
                </a:cubicBezTo>
                <a:cubicBezTo>
                  <a:pt x="2598820" y="2879558"/>
                  <a:pt x="2553962" y="2863664"/>
                  <a:pt x="2526631" y="2887579"/>
                </a:cubicBezTo>
                <a:cubicBezTo>
                  <a:pt x="2484666" y="2924299"/>
                  <a:pt x="2561026" y="2978964"/>
                  <a:pt x="2574757" y="2995864"/>
                </a:cubicBezTo>
                <a:cubicBezTo>
                  <a:pt x="2719363" y="3173841"/>
                  <a:pt x="2630348" y="3126384"/>
                  <a:pt x="2755231" y="3176337"/>
                </a:cubicBezTo>
                <a:cubicBezTo>
                  <a:pt x="2771273" y="3168316"/>
                  <a:pt x="2789739" y="3163946"/>
                  <a:pt x="2803357" y="3152274"/>
                </a:cubicBezTo>
                <a:cubicBezTo>
                  <a:pt x="2847311" y="3114600"/>
                  <a:pt x="2848008" y="3074202"/>
                  <a:pt x="2863515" y="3019927"/>
                </a:cubicBezTo>
                <a:cubicBezTo>
                  <a:pt x="2855494" y="2815390"/>
                  <a:pt x="2851130" y="2610677"/>
                  <a:pt x="2839452" y="2406316"/>
                </a:cubicBezTo>
                <a:cubicBezTo>
                  <a:pt x="2829403" y="2230463"/>
                  <a:pt x="2780103" y="2079036"/>
                  <a:pt x="2839452" y="1900990"/>
                </a:cubicBezTo>
                <a:cubicBezTo>
                  <a:pt x="2849677" y="1870315"/>
                  <a:pt x="2895599" y="1868906"/>
                  <a:pt x="2923673" y="1852864"/>
                </a:cubicBezTo>
                <a:cubicBezTo>
                  <a:pt x="2987841" y="1856874"/>
                  <a:pt x="3054728" y="1845987"/>
                  <a:pt x="3116178" y="1864895"/>
                </a:cubicBezTo>
                <a:cubicBezTo>
                  <a:pt x="3162968" y="1879292"/>
                  <a:pt x="3199325" y="1917257"/>
                  <a:pt x="3236494" y="1949116"/>
                </a:cubicBezTo>
                <a:cubicBezTo>
                  <a:pt x="3289936" y="1994923"/>
                  <a:pt x="3400360" y="2105412"/>
                  <a:pt x="3441031" y="2177716"/>
                </a:cubicBezTo>
                <a:cubicBezTo>
                  <a:pt x="3457830" y="2207581"/>
                  <a:pt x="3465094" y="2241885"/>
                  <a:pt x="3477126" y="2273969"/>
                </a:cubicBezTo>
                <a:cubicBezTo>
                  <a:pt x="3485616" y="2375852"/>
                  <a:pt x="3460341" y="2720461"/>
                  <a:pt x="3585410" y="2851485"/>
                </a:cubicBezTo>
                <a:cubicBezTo>
                  <a:pt x="3635332" y="2903784"/>
                  <a:pt x="3698041" y="2946805"/>
                  <a:pt x="3765884" y="2971800"/>
                </a:cubicBezTo>
                <a:cubicBezTo>
                  <a:pt x="3853738" y="3004167"/>
                  <a:pt x="3950368" y="3003885"/>
                  <a:pt x="4042610" y="3019927"/>
                </a:cubicBezTo>
                <a:cubicBezTo>
                  <a:pt x="4114799" y="3007895"/>
                  <a:pt x="4191025" y="3010501"/>
                  <a:pt x="4259178" y="2983832"/>
                </a:cubicBezTo>
                <a:cubicBezTo>
                  <a:pt x="4288347" y="2972418"/>
                  <a:pt x="4303795" y="2938839"/>
                  <a:pt x="4319336" y="2911643"/>
                </a:cubicBezTo>
                <a:cubicBezTo>
                  <a:pt x="4354103" y="2850801"/>
                  <a:pt x="4413383" y="2597450"/>
                  <a:pt x="4415589" y="2586790"/>
                </a:cubicBezTo>
                <a:cubicBezTo>
                  <a:pt x="4447785" y="2431176"/>
                  <a:pt x="4499810" y="2117558"/>
                  <a:pt x="4499810" y="2117558"/>
                </a:cubicBezTo>
                <a:cubicBezTo>
                  <a:pt x="4441415" y="1732151"/>
                  <a:pt x="4565587" y="1755889"/>
                  <a:pt x="4367463" y="1696453"/>
                </a:cubicBezTo>
                <a:cubicBezTo>
                  <a:pt x="4351624" y="1691702"/>
                  <a:pt x="4335378" y="1688432"/>
                  <a:pt x="4319336" y="1684422"/>
                </a:cubicBezTo>
                <a:cubicBezTo>
                  <a:pt x="4302067" y="1701691"/>
                  <a:pt x="4238053" y="1763048"/>
                  <a:pt x="4235115" y="1780674"/>
                </a:cubicBezTo>
                <a:cubicBezTo>
                  <a:pt x="4228289" y="1821629"/>
                  <a:pt x="4289906" y="1931458"/>
                  <a:pt x="4319336" y="1949116"/>
                </a:cubicBezTo>
                <a:cubicBezTo>
                  <a:pt x="4354407" y="1970159"/>
                  <a:pt x="4399547" y="1965158"/>
                  <a:pt x="4439652" y="1973179"/>
                </a:cubicBezTo>
                <a:cubicBezTo>
                  <a:pt x="4581006" y="1960329"/>
                  <a:pt x="4714261" y="2015626"/>
                  <a:pt x="4764505" y="1864895"/>
                </a:cubicBezTo>
                <a:cubicBezTo>
                  <a:pt x="4778513" y="1822871"/>
                  <a:pt x="4772526" y="1776664"/>
                  <a:pt x="4776536" y="1732548"/>
                </a:cubicBezTo>
                <a:cubicBezTo>
                  <a:pt x="4714055" y="957784"/>
                  <a:pt x="4689400" y="1072729"/>
                  <a:pt x="4752473" y="336885"/>
                </a:cubicBezTo>
                <a:cubicBezTo>
                  <a:pt x="4764373" y="198051"/>
                  <a:pt x="4766766" y="151224"/>
                  <a:pt x="4848726" y="60158"/>
                </a:cubicBezTo>
                <a:cubicBezTo>
                  <a:pt x="4862140" y="45253"/>
                  <a:pt x="4877829" y="30405"/>
                  <a:pt x="4896852" y="24064"/>
                </a:cubicBezTo>
                <a:cubicBezTo>
                  <a:pt x="4927527" y="13839"/>
                  <a:pt x="4960893" y="14833"/>
                  <a:pt x="4993105" y="12032"/>
                </a:cubicBezTo>
                <a:cubicBezTo>
                  <a:pt x="5053170" y="6809"/>
                  <a:pt x="5113420" y="4011"/>
                  <a:pt x="5173578" y="0"/>
                </a:cubicBezTo>
                <a:lnTo>
                  <a:pt x="5414210" y="24064"/>
                </a:lnTo>
                <a:cubicBezTo>
                  <a:pt x="5438444" y="26860"/>
                  <a:pt x="5464050" y="26317"/>
                  <a:pt x="5486400" y="36095"/>
                </a:cubicBezTo>
                <a:cubicBezTo>
                  <a:pt x="5529249" y="54841"/>
                  <a:pt x="5570363" y="78857"/>
                  <a:pt x="5606715" y="108285"/>
                </a:cubicBezTo>
                <a:cubicBezTo>
                  <a:pt x="5655207" y="147540"/>
                  <a:pt x="5739063" y="240632"/>
                  <a:pt x="5739063" y="240632"/>
                </a:cubicBezTo>
                <a:cubicBezTo>
                  <a:pt x="5747084" y="264695"/>
                  <a:pt x="5755838" y="288527"/>
                  <a:pt x="5763126" y="312822"/>
                </a:cubicBezTo>
                <a:cubicBezTo>
                  <a:pt x="5767877" y="328660"/>
                  <a:pt x="5763465" y="372641"/>
                  <a:pt x="5775157" y="360948"/>
                </a:cubicBezTo>
                <a:cubicBezTo>
                  <a:pt x="5792407" y="343698"/>
                  <a:pt x="5787189" y="313153"/>
                  <a:pt x="5787189" y="288758"/>
                </a:cubicBezTo>
                <a:cubicBezTo>
                  <a:pt x="5787189" y="272222"/>
                  <a:pt x="5779168" y="320843"/>
                  <a:pt x="5775157" y="336885"/>
                </a:cubicBezTo>
                <a:cubicBezTo>
                  <a:pt x="5751094" y="324853"/>
                  <a:pt x="5722965" y="318788"/>
                  <a:pt x="5702968" y="300790"/>
                </a:cubicBezTo>
                <a:cubicBezTo>
                  <a:pt x="5681472" y="281443"/>
                  <a:pt x="5676607" y="247644"/>
                  <a:pt x="5654842" y="228600"/>
                </a:cubicBezTo>
                <a:cubicBezTo>
                  <a:pt x="5638869" y="214624"/>
                  <a:pt x="5603880" y="216569"/>
                  <a:pt x="5582652" y="216569"/>
                </a:cubicBezTo>
              </a:path>
            </a:pathLst>
          </a:custGeom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90"/>
          </a:p>
        </p:txBody>
      </p:sp>
      <p:pic>
        <p:nvPicPr>
          <p:cNvPr id="1029" name="Picture 5" descr="C:\Documents and Settings\gelahi admin\Local Settings\Temporary Internet Files\Content.IE5\11RBOXGB\MCBS01674_0000[1].wmf">
            <a:extLst>
              <a:ext uri="{FF2B5EF4-FFF2-40B4-BE49-F238E27FC236}">
                <a16:creationId xmlns:a16="http://schemas.microsoft.com/office/drawing/2014/main" id="{AD6FEAC3-E147-644A-A644-59600DC03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53" y="2776043"/>
            <a:ext cx="1658348" cy="165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7B79542B-66D5-4B41-9267-7A3006453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1" r="60156" b="50000"/>
          <a:stretch>
            <a:fillRect/>
          </a:stretch>
        </p:blipFill>
        <p:spPr bwMode="auto">
          <a:xfrm>
            <a:off x="5264349" y="1851223"/>
            <a:ext cx="1849636" cy="341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306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9A22157F-9C75-8B4F-A0F7-2A1A7E142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54" y="247948"/>
            <a:ext cx="8195310" cy="1062355"/>
          </a:xfrm>
        </p:spPr>
        <p:txBody>
          <a:bodyPr/>
          <a:lstStyle/>
          <a:p>
            <a:r>
              <a:rPr lang="en-US" altLang="en-US" dirty="0"/>
              <a:t>Why we should ask why?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EBAB440-4C22-2446-A595-95A8603247E7}"/>
              </a:ext>
            </a:extLst>
          </p:cNvPr>
          <p:cNvSpPr txBox="1">
            <a:spLocks/>
          </p:cNvSpPr>
          <p:nvPr/>
        </p:nvSpPr>
        <p:spPr bwMode="auto">
          <a:xfrm>
            <a:off x="357188" y="1714500"/>
            <a:ext cx="8429625" cy="485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anose="02040502050405020303" pitchFamily="18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fontAlgn="base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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fontAlgn="base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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fontAlgn="base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SzTx/>
              <a:buFont typeface="Georgia" panose="02040502050405020303" pitchFamily="18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Once a zoo owner asked an engineer to develop him a high tech door lock.</a:t>
            </a:r>
          </a:p>
          <a:p>
            <a:pPr marL="365125" marR="0" lvl="0" indent="-2555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SzTx/>
              <a:buFont typeface="Georgia" panose="02040502050405020303" pitchFamily="18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  <a:p>
            <a:pPr marL="365125" marR="0" lvl="0" indent="-2555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SzTx/>
              <a:buFont typeface="Georgia" panose="02040502050405020303" pitchFamily="18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  <a:p>
            <a:pPr marL="365125" marR="0" lvl="0" indent="-2555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SzTx/>
              <a:buFont typeface="Georgia" panose="02040502050405020303" pitchFamily="18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Why such an advanced lock was needed?  </a:t>
            </a:r>
          </a:p>
        </p:txBody>
      </p:sp>
      <p:pic>
        <p:nvPicPr>
          <p:cNvPr id="22" name="Picture 2" descr="C:\Documents and Settings\gelahi admin\Local Settings\Temporary Internet Files\Content.IE5\HMMK0I48\MCBD10673_0000[1].wmf">
            <a:extLst>
              <a:ext uri="{FF2B5EF4-FFF2-40B4-BE49-F238E27FC236}">
                <a16:creationId xmlns:a16="http://schemas.microsoft.com/office/drawing/2014/main" id="{F36DD152-9658-2046-905E-DB7A28B5B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072063"/>
            <a:ext cx="1814512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 descr="C:\Documents and Settings\gelahi admin\Local Settings\Temporary Internet Files\Content.IE5\11RBOXGB\MCj03519170000[1].wmf">
            <a:extLst>
              <a:ext uri="{FF2B5EF4-FFF2-40B4-BE49-F238E27FC236}">
                <a16:creationId xmlns:a16="http://schemas.microsoft.com/office/drawing/2014/main" id="{3114C7E1-D913-AB44-ABB8-8DFD35B6E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3" y="2143125"/>
            <a:ext cx="1500187" cy="214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Freeform 23">
            <a:extLst>
              <a:ext uri="{FF2B5EF4-FFF2-40B4-BE49-F238E27FC236}">
                <a16:creationId xmlns:a16="http://schemas.microsoft.com/office/drawing/2014/main" id="{17E798A7-7B7F-8B49-BF6E-2C4283006BB3}"/>
              </a:ext>
            </a:extLst>
          </p:cNvPr>
          <p:cNvSpPr/>
          <p:nvPr/>
        </p:nvSpPr>
        <p:spPr>
          <a:xfrm>
            <a:off x="347865" y="2643182"/>
            <a:ext cx="6938779" cy="2636520"/>
          </a:xfrm>
          <a:custGeom>
            <a:avLst/>
            <a:gdLst>
              <a:gd name="connsiteX0" fmla="*/ 126499 w 6938779"/>
              <a:gd name="connsiteY0" fmla="*/ 2636520 h 2636520"/>
              <a:gd name="connsiteX1" fmla="*/ 35059 w 6938779"/>
              <a:gd name="connsiteY1" fmla="*/ 2545080 h 2636520"/>
              <a:gd name="connsiteX2" fmla="*/ 4579 w 6938779"/>
              <a:gd name="connsiteY2" fmla="*/ 2438400 h 2636520"/>
              <a:gd name="connsiteX3" fmla="*/ 19819 w 6938779"/>
              <a:gd name="connsiteY3" fmla="*/ 1463040 h 2636520"/>
              <a:gd name="connsiteX4" fmla="*/ 35059 w 6938779"/>
              <a:gd name="connsiteY4" fmla="*/ 1386840 h 2636520"/>
              <a:gd name="connsiteX5" fmla="*/ 80779 w 6938779"/>
              <a:gd name="connsiteY5" fmla="*/ 1234440 h 2636520"/>
              <a:gd name="connsiteX6" fmla="*/ 96019 w 6938779"/>
              <a:gd name="connsiteY6" fmla="*/ 1127760 h 2636520"/>
              <a:gd name="connsiteX7" fmla="*/ 172219 w 6938779"/>
              <a:gd name="connsiteY7" fmla="*/ 960120 h 2636520"/>
              <a:gd name="connsiteX8" fmla="*/ 217939 w 6938779"/>
              <a:gd name="connsiteY8" fmla="*/ 838200 h 2636520"/>
              <a:gd name="connsiteX9" fmla="*/ 446539 w 6938779"/>
              <a:gd name="connsiteY9" fmla="*/ 594360 h 2636520"/>
              <a:gd name="connsiteX10" fmla="*/ 705619 w 6938779"/>
              <a:gd name="connsiteY10" fmla="*/ 502920 h 2636520"/>
              <a:gd name="connsiteX11" fmla="*/ 903739 w 6938779"/>
              <a:gd name="connsiteY11" fmla="*/ 487680 h 2636520"/>
              <a:gd name="connsiteX12" fmla="*/ 1178059 w 6938779"/>
              <a:gd name="connsiteY12" fmla="*/ 472440 h 2636520"/>
              <a:gd name="connsiteX13" fmla="*/ 1498099 w 6938779"/>
              <a:gd name="connsiteY13" fmla="*/ 502920 h 2636520"/>
              <a:gd name="connsiteX14" fmla="*/ 1696219 w 6938779"/>
              <a:gd name="connsiteY14" fmla="*/ 533400 h 2636520"/>
              <a:gd name="connsiteX15" fmla="*/ 1909579 w 6938779"/>
              <a:gd name="connsiteY15" fmla="*/ 579120 h 2636520"/>
              <a:gd name="connsiteX16" fmla="*/ 2138179 w 6938779"/>
              <a:gd name="connsiteY16" fmla="*/ 594360 h 2636520"/>
              <a:gd name="connsiteX17" fmla="*/ 2884939 w 6938779"/>
              <a:gd name="connsiteY17" fmla="*/ 533400 h 2636520"/>
              <a:gd name="connsiteX18" fmla="*/ 3128779 w 6938779"/>
              <a:gd name="connsiteY18" fmla="*/ 396240 h 2636520"/>
              <a:gd name="connsiteX19" fmla="*/ 3601219 w 6938779"/>
              <a:gd name="connsiteY19" fmla="*/ 152400 h 2636520"/>
              <a:gd name="connsiteX20" fmla="*/ 3845059 w 6938779"/>
              <a:gd name="connsiteY20" fmla="*/ 91440 h 2636520"/>
              <a:gd name="connsiteX21" fmla="*/ 4058419 w 6938779"/>
              <a:gd name="connsiteY21" fmla="*/ 30480 h 2636520"/>
              <a:gd name="connsiteX22" fmla="*/ 4637539 w 6938779"/>
              <a:gd name="connsiteY22" fmla="*/ 0 h 2636520"/>
              <a:gd name="connsiteX23" fmla="*/ 5064259 w 6938779"/>
              <a:gd name="connsiteY23" fmla="*/ 45720 h 2636520"/>
              <a:gd name="connsiteX24" fmla="*/ 5399539 w 6938779"/>
              <a:gd name="connsiteY24" fmla="*/ 182880 h 2636520"/>
              <a:gd name="connsiteX25" fmla="*/ 5871979 w 6938779"/>
              <a:gd name="connsiteY25" fmla="*/ 335280 h 2636520"/>
              <a:gd name="connsiteX26" fmla="*/ 6344419 w 6938779"/>
              <a:gd name="connsiteY26" fmla="*/ 320040 h 2636520"/>
              <a:gd name="connsiteX27" fmla="*/ 6435859 w 6938779"/>
              <a:gd name="connsiteY27" fmla="*/ 289560 h 2636520"/>
              <a:gd name="connsiteX28" fmla="*/ 6603499 w 6938779"/>
              <a:gd name="connsiteY28" fmla="*/ 228600 h 2636520"/>
              <a:gd name="connsiteX29" fmla="*/ 6847339 w 6938779"/>
              <a:gd name="connsiteY29" fmla="*/ 198120 h 2636520"/>
              <a:gd name="connsiteX30" fmla="*/ 6832099 w 6938779"/>
              <a:gd name="connsiteY30" fmla="*/ 182880 h 2636520"/>
              <a:gd name="connsiteX31" fmla="*/ 6832099 w 6938779"/>
              <a:gd name="connsiteY31" fmla="*/ 182880 h 2636520"/>
              <a:gd name="connsiteX32" fmla="*/ 6938779 w 6938779"/>
              <a:gd name="connsiteY32" fmla="*/ 228600 h 2636520"/>
              <a:gd name="connsiteX33" fmla="*/ 6816859 w 6938779"/>
              <a:gd name="connsiteY33" fmla="*/ 274320 h 2636520"/>
              <a:gd name="connsiteX34" fmla="*/ 6771139 w 6938779"/>
              <a:gd name="connsiteY34" fmla="*/ 304800 h 2636520"/>
              <a:gd name="connsiteX35" fmla="*/ 6725419 w 6938779"/>
              <a:gd name="connsiteY35" fmla="*/ 320040 h 263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938779" h="2636520">
                <a:moveTo>
                  <a:pt x="126499" y="2636520"/>
                </a:moveTo>
                <a:cubicBezTo>
                  <a:pt x="96019" y="2606040"/>
                  <a:pt x="57650" y="2581791"/>
                  <a:pt x="35059" y="2545080"/>
                </a:cubicBezTo>
                <a:cubicBezTo>
                  <a:pt x="15676" y="2513583"/>
                  <a:pt x="5100" y="2475379"/>
                  <a:pt x="4579" y="2438400"/>
                </a:cubicBezTo>
                <a:cubicBezTo>
                  <a:pt x="0" y="2113273"/>
                  <a:pt x="10398" y="1788063"/>
                  <a:pt x="19819" y="1463040"/>
                </a:cubicBezTo>
                <a:cubicBezTo>
                  <a:pt x="20569" y="1437148"/>
                  <a:pt x="28385" y="1411868"/>
                  <a:pt x="35059" y="1386840"/>
                </a:cubicBezTo>
                <a:cubicBezTo>
                  <a:pt x="48725" y="1335594"/>
                  <a:pt x="65539" y="1285240"/>
                  <a:pt x="80779" y="1234440"/>
                </a:cubicBezTo>
                <a:cubicBezTo>
                  <a:pt x="85859" y="1198880"/>
                  <a:pt x="87307" y="1162609"/>
                  <a:pt x="96019" y="1127760"/>
                </a:cubicBezTo>
                <a:cubicBezTo>
                  <a:pt x="109637" y="1073286"/>
                  <a:pt x="151034" y="1009551"/>
                  <a:pt x="172219" y="960120"/>
                </a:cubicBezTo>
                <a:cubicBezTo>
                  <a:pt x="189316" y="920226"/>
                  <a:pt x="195933" y="875611"/>
                  <a:pt x="217939" y="838200"/>
                </a:cubicBezTo>
                <a:cubicBezTo>
                  <a:pt x="255271" y="774736"/>
                  <a:pt x="376594" y="630731"/>
                  <a:pt x="446539" y="594360"/>
                </a:cubicBezTo>
                <a:cubicBezTo>
                  <a:pt x="527791" y="552109"/>
                  <a:pt x="616434" y="523730"/>
                  <a:pt x="705619" y="502920"/>
                </a:cubicBezTo>
                <a:cubicBezTo>
                  <a:pt x="770121" y="487869"/>
                  <a:pt x="837641" y="491944"/>
                  <a:pt x="903739" y="487680"/>
                </a:cubicBezTo>
                <a:lnTo>
                  <a:pt x="1178059" y="472440"/>
                </a:lnTo>
                <a:cubicBezTo>
                  <a:pt x="1284739" y="482600"/>
                  <a:pt x="1391670" y="490399"/>
                  <a:pt x="1498099" y="502920"/>
                </a:cubicBezTo>
                <a:cubicBezTo>
                  <a:pt x="1564458" y="510727"/>
                  <a:pt x="1630519" y="521233"/>
                  <a:pt x="1696219" y="533400"/>
                </a:cubicBezTo>
                <a:cubicBezTo>
                  <a:pt x="1767738" y="546644"/>
                  <a:pt x="1837527" y="569182"/>
                  <a:pt x="1909579" y="579120"/>
                </a:cubicBezTo>
                <a:cubicBezTo>
                  <a:pt x="1985232" y="589555"/>
                  <a:pt x="2061979" y="589280"/>
                  <a:pt x="2138179" y="594360"/>
                </a:cubicBezTo>
                <a:cubicBezTo>
                  <a:pt x="2387099" y="574040"/>
                  <a:pt x="2637533" y="567525"/>
                  <a:pt x="2884939" y="533400"/>
                </a:cubicBezTo>
                <a:cubicBezTo>
                  <a:pt x="2981521" y="520078"/>
                  <a:pt x="3051707" y="444410"/>
                  <a:pt x="3128779" y="396240"/>
                </a:cubicBezTo>
                <a:cubicBezTo>
                  <a:pt x="3284337" y="299016"/>
                  <a:pt x="3427219" y="210400"/>
                  <a:pt x="3601219" y="152400"/>
                </a:cubicBezTo>
                <a:cubicBezTo>
                  <a:pt x="3680701" y="125906"/>
                  <a:pt x="3764106" y="113027"/>
                  <a:pt x="3845059" y="91440"/>
                </a:cubicBezTo>
                <a:cubicBezTo>
                  <a:pt x="3916527" y="72382"/>
                  <a:pt x="3984941" y="38958"/>
                  <a:pt x="4058419" y="30480"/>
                </a:cubicBezTo>
                <a:cubicBezTo>
                  <a:pt x="4250452" y="8322"/>
                  <a:pt x="4444499" y="10160"/>
                  <a:pt x="4637539" y="0"/>
                </a:cubicBezTo>
                <a:cubicBezTo>
                  <a:pt x="4779779" y="15240"/>
                  <a:pt x="4923245" y="21645"/>
                  <a:pt x="5064259" y="45720"/>
                </a:cubicBezTo>
                <a:cubicBezTo>
                  <a:pt x="5298175" y="85657"/>
                  <a:pt x="5212722" y="100681"/>
                  <a:pt x="5399539" y="182880"/>
                </a:cubicBezTo>
                <a:cubicBezTo>
                  <a:pt x="5598090" y="270242"/>
                  <a:pt x="5667731" y="280814"/>
                  <a:pt x="5871979" y="335280"/>
                </a:cubicBezTo>
                <a:cubicBezTo>
                  <a:pt x="6029459" y="330200"/>
                  <a:pt x="6187372" y="332774"/>
                  <a:pt x="6344419" y="320040"/>
                </a:cubicBezTo>
                <a:cubicBezTo>
                  <a:pt x="6376443" y="317443"/>
                  <a:pt x="6405665" y="300540"/>
                  <a:pt x="6435859" y="289560"/>
                </a:cubicBezTo>
                <a:cubicBezTo>
                  <a:pt x="6502518" y="265320"/>
                  <a:pt x="6532346" y="246388"/>
                  <a:pt x="6603499" y="228600"/>
                </a:cubicBezTo>
                <a:cubicBezTo>
                  <a:pt x="6666521" y="212845"/>
                  <a:pt x="6794347" y="203419"/>
                  <a:pt x="6847339" y="198120"/>
                </a:cubicBezTo>
                <a:cubicBezTo>
                  <a:pt x="6731253" y="120729"/>
                  <a:pt x="6724487" y="118313"/>
                  <a:pt x="6832099" y="182880"/>
                </a:cubicBezTo>
                <a:lnTo>
                  <a:pt x="6832099" y="182880"/>
                </a:lnTo>
                <a:cubicBezTo>
                  <a:pt x="6899372" y="205304"/>
                  <a:pt x="6863451" y="190936"/>
                  <a:pt x="6938779" y="228600"/>
                </a:cubicBezTo>
                <a:cubicBezTo>
                  <a:pt x="6872106" y="245268"/>
                  <a:pt x="6878843" y="238900"/>
                  <a:pt x="6816859" y="274320"/>
                </a:cubicBezTo>
                <a:cubicBezTo>
                  <a:pt x="6800956" y="283407"/>
                  <a:pt x="6787522" y="296609"/>
                  <a:pt x="6771139" y="304800"/>
                </a:cubicBezTo>
                <a:cubicBezTo>
                  <a:pt x="6756771" y="311984"/>
                  <a:pt x="6725419" y="320040"/>
                  <a:pt x="6725419" y="320040"/>
                </a:cubicBezTo>
              </a:path>
            </a:pathLst>
          </a:custGeom>
          <a:noFill/>
          <a:ln w="31750" cap="flat" cmpd="sng" algn="ctr">
            <a:solidFill>
              <a:sysClr val="windowText" lastClr="000000"/>
            </a:solidFill>
            <a:prstDash val="solid"/>
          </a:ln>
          <a:effectLst>
            <a:glow rad="228600">
              <a:srgbClr val="5C92B5">
                <a:satMod val="175000"/>
                <a:alpha val="40000"/>
              </a:srgbClr>
            </a:glow>
            <a:outerShdw blurRad="50800" dist="25400" dir="5400000" rotWithShape="0">
              <a:srgbClr val="000000">
                <a:alpha val="4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25" name="Picture 4" descr="C:\Documents and Settings\gelahi admin\Local Settings\Temporary Internet Files\Content.IE5\11RBOXGB\MPj04423130000[1].jpg">
            <a:extLst>
              <a:ext uri="{FF2B5EF4-FFF2-40B4-BE49-F238E27FC236}">
                <a16:creationId xmlns:a16="http://schemas.microsoft.com/office/drawing/2014/main" id="{DFAA6FA5-9EB0-3E40-B03D-C72D2775C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4500563"/>
            <a:ext cx="2928937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325799-2659-F141-998D-0B5C17EAD95A}"/>
              </a:ext>
            </a:extLst>
          </p:cNvPr>
          <p:cNvSpPr txBox="1">
            <a:spLocks noChangeArrowheads="1"/>
          </p:cNvSpPr>
          <p:nvPr/>
        </p:nvSpPr>
        <p:spPr bwMode="auto">
          <a:xfrm rot="20739094">
            <a:off x="4000500" y="5353050"/>
            <a:ext cx="1285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Zoo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6ECD6ED-959F-584B-B23A-A21BD78B126D}"/>
              </a:ext>
            </a:extLst>
          </p:cNvPr>
          <p:cNvSpPr/>
          <p:nvPr/>
        </p:nvSpPr>
        <p:spPr>
          <a:xfrm>
            <a:off x="5357818" y="4248612"/>
            <a:ext cx="3201560" cy="2271235"/>
          </a:xfrm>
          <a:custGeom>
            <a:avLst/>
            <a:gdLst>
              <a:gd name="connsiteX0" fmla="*/ 2971800 w 3201560"/>
              <a:gd name="connsiteY0" fmla="*/ 140508 h 2271235"/>
              <a:gd name="connsiteX1" fmla="*/ 2834640 w 3201560"/>
              <a:gd name="connsiteY1" fmla="*/ 94788 h 2271235"/>
              <a:gd name="connsiteX2" fmla="*/ 2865120 w 3201560"/>
              <a:gd name="connsiteY2" fmla="*/ 18588 h 2271235"/>
              <a:gd name="connsiteX3" fmla="*/ 3032760 w 3201560"/>
              <a:gd name="connsiteY3" fmla="*/ 64308 h 2271235"/>
              <a:gd name="connsiteX4" fmla="*/ 3169920 w 3201560"/>
              <a:gd name="connsiteY4" fmla="*/ 414828 h 2271235"/>
              <a:gd name="connsiteX5" fmla="*/ 3078480 w 3201560"/>
              <a:gd name="connsiteY5" fmla="*/ 704388 h 2271235"/>
              <a:gd name="connsiteX6" fmla="*/ 2895600 w 3201560"/>
              <a:gd name="connsiteY6" fmla="*/ 719628 h 2271235"/>
              <a:gd name="connsiteX7" fmla="*/ 2621280 w 3201560"/>
              <a:gd name="connsiteY7" fmla="*/ 643428 h 2271235"/>
              <a:gd name="connsiteX8" fmla="*/ 2590800 w 3201560"/>
              <a:gd name="connsiteY8" fmla="*/ 582468 h 2271235"/>
              <a:gd name="connsiteX9" fmla="*/ 2575560 w 3201560"/>
              <a:gd name="connsiteY9" fmla="*/ 506268 h 2271235"/>
              <a:gd name="connsiteX10" fmla="*/ 2819400 w 3201560"/>
              <a:gd name="connsiteY10" fmla="*/ 460548 h 2271235"/>
              <a:gd name="connsiteX11" fmla="*/ 2880360 w 3201560"/>
              <a:gd name="connsiteY11" fmla="*/ 597708 h 2271235"/>
              <a:gd name="connsiteX12" fmla="*/ 2865120 w 3201560"/>
              <a:gd name="connsiteY12" fmla="*/ 887268 h 2271235"/>
              <a:gd name="connsiteX13" fmla="*/ 2727960 w 3201560"/>
              <a:gd name="connsiteY13" fmla="*/ 1054908 h 2271235"/>
              <a:gd name="connsiteX14" fmla="*/ 2606040 w 3201560"/>
              <a:gd name="connsiteY14" fmla="*/ 1115868 h 2271235"/>
              <a:gd name="connsiteX15" fmla="*/ 2194560 w 3201560"/>
              <a:gd name="connsiteY15" fmla="*/ 917748 h 2271235"/>
              <a:gd name="connsiteX16" fmla="*/ 2209800 w 3201560"/>
              <a:gd name="connsiteY16" fmla="*/ 872028 h 2271235"/>
              <a:gd name="connsiteX17" fmla="*/ 2362200 w 3201560"/>
              <a:gd name="connsiteY17" fmla="*/ 963468 h 2271235"/>
              <a:gd name="connsiteX18" fmla="*/ 2529840 w 3201560"/>
              <a:gd name="connsiteY18" fmla="*/ 1329228 h 2271235"/>
              <a:gd name="connsiteX19" fmla="*/ 2499360 w 3201560"/>
              <a:gd name="connsiteY19" fmla="*/ 1573068 h 2271235"/>
              <a:gd name="connsiteX20" fmla="*/ 2392680 w 3201560"/>
              <a:gd name="connsiteY20" fmla="*/ 1740708 h 2271235"/>
              <a:gd name="connsiteX21" fmla="*/ 2194560 w 3201560"/>
              <a:gd name="connsiteY21" fmla="*/ 1969308 h 2271235"/>
              <a:gd name="connsiteX22" fmla="*/ 2026920 w 3201560"/>
              <a:gd name="connsiteY22" fmla="*/ 2167428 h 2271235"/>
              <a:gd name="connsiteX23" fmla="*/ 1935480 w 3201560"/>
              <a:gd name="connsiteY23" fmla="*/ 2152188 h 2271235"/>
              <a:gd name="connsiteX24" fmla="*/ 1767840 w 3201560"/>
              <a:gd name="connsiteY24" fmla="*/ 2030268 h 2271235"/>
              <a:gd name="connsiteX25" fmla="*/ 1737360 w 3201560"/>
              <a:gd name="connsiteY25" fmla="*/ 1969308 h 2271235"/>
              <a:gd name="connsiteX26" fmla="*/ 1737360 w 3201560"/>
              <a:gd name="connsiteY26" fmla="*/ 1679748 h 2271235"/>
              <a:gd name="connsiteX27" fmla="*/ 1798320 w 3201560"/>
              <a:gd name="connsiteY27" fmla="*/ 1222548 h 2271235"/>
              <a:gd name="connsiteX28" fmla="*/ 1706880 w 3201560"/>
              <a:gd name="connsiteY28" fmla="*/ 811068 h 2271235"/>
              <a:gd name="connsiteX29" fmla="*/ 1584960 w 3201560"/>
              <a:gd name="connsiteY29" fmla="*/ 750108 h 2271235"/>
              <a:gd name="connsiteX30" fmla="*/ 1402080 w 3201560"/>
              <a:gd name="connsiteY30" fmla="*/ 841548 h 2271235"/>
              <a:gd name="connsiteX31" fmla="*/ 1386840 w 3201560"/>
              <a:gd name="connsiteY31" fmla="*/ 963468 h 2271235"/>
              <a:gd name="connsiteX32" fmla="*/ 1432560 w 3201560"/>
              <a:gd name="connsiteY32" fmla="*/ 1405428 h 2271235"/>
              <a:gd name="connsiteX33" fmla="*/ 1402080 w 3201560"/>
              <a:gd name="connsiteY33" fmla="*/ 1603548 h 2271235"/>
              <a:gd name="connsiteX34" fmla="*/ 1341120 w 3201560"/>
              <a:gd name="connsiteY34" fmla="*/ 1649268 h 2271235"/>
              <a:gd name="connsiteX35" fmla="*/ 1158240 w 3201560"/>
              <a:gd name="connsiteY35" fmla="*/ 1557828 h 2271235"/>
              <a:gd name="connsiteX36" fmla="*/ 1112520 w 3201560"/>
              <a:gd name="connsiteY36" fmla="*/ 1344468 h 2271235"/>
              <a:gd name="connsiteX37" fmla="*/ 1143000 w 3201560"/>
              <a:gd name="connsiteY37" fmla="*/ 872028 h 2271235"/>
              <a:gd name="connsiteX38" fmla="*/ 1478280 w 3201560"/>
              <a:gd name="connsiteY38" fmla="*/ 506268 h 2271235"/>
              <a:gd name="connsiteX39" fmla="*/ 1661160 w 3201560"/>
              <a:gd name="connsiteY39" fmla="*/ 262428 h 2271235"/>
              <a:gd name="connsiteX40" fmla="*/ 1615440 w 3201560"/>
              <a:gd name="connsiteY40" fmla="*/ 33828 h 2271235"/>
              <a:gd name="connsiteX41" fmla="*/ 1508760 w 3201560"/>
              <a:gd name="connsiteY41" fmla="*/ 3348 h 2271235"/>
              <a:gd name="connsiteX42" fmla="*/ 1280160 w 3201560"/>
              <a:gd name="connsiteY42" fmla="*/ 64308 h 2271235"/>
              <a:gd name="connsiteX43" fmla="*/ 1021080 w 3201560"/>
              <a:gd name="connsiteY43" fmla="*/ 384348 h 2271235"/>
              <a:gd name="connsiteX44" fmla="*/ 1005840 w 3201560"/>
              <a:gd name="connsiteY44" fmla="*/ 506268 h 2271235"/>
              <a:gd name="connsiteX45" fmla="*/ 1158240 w 3201560"/>
              <a:gd name="connsiteY45" fmla="*/ 1176828 h 2271235"/>
              <a:gd name="connsiteX46" fmla="*/ 1371600 w 3201560"/>
              <a:gd name="connsiteY46" fmla="*/ 1786428 h 2271235"/>
              <a:gd name="connsiteX47" fmla="*/ 1325880 w 3201560"/>
              <a:gd name="connsiteY47" fmla="*/ 1969308 h 2271235"/>
              <a:gd name="connsiteX48" fmla="*/ 1097280 w 3201560"/>
              <a:gd name="connsiteY48" fmla="*/ 1954068 h 2271235"/>
              <a:gd name="connsiteX49" fmla="*/ 975360 w 3201560"/>
              <a:gd name="connsiteY49" fmla="*/ 1862628 h 2271235"/>
              <a:gd name="connsiteX50" fmla="*/ 914400 w 3201560"/>
              <a:gd name="connsiteY50" fmla="*/ 1694988 h 2271235"/>
              <a:gd name="connsiteX51" fmla="*/ 929640 w 3201560"/>
              <a:gd name="connsiteY51" fmla="*/ 1237788 h 2271235"/>
              <a:gd name="connsiteX52" fmla="*/ 899160 w 3201560"/>
              <a:gd name="connsiteY52" fmla="*/ 1115868 h 2271235"/>
              <a:gd name="connsiteX53" fmla="*/ 807720 w 3201560"/>
              <a:gd name="connsiteY53" fmla="*/ 1024428 h 2271235"/>
              <a:gd name="connsiteX54" fmla="*/ 640080 w 3201560"/>
              <a:gd name="connsiteY54" fmla="*/ 963468 h 2271235"/>
              <a:gd name="connsiteX55" fmla="*/ 518160 w 3201560"/>
              <a:gd name="connsiteY55" fmla="*/ 1054908 h 2271235"/>
              <a:gd name="connsiteX56" fmla="*/ 350520 w 3201560"/>
              <a:gd name="connsiteY56" fmla="*/ 1237788 h 2271235"/>
              <a:gd name="connsiteX57" fmla="*/ 106680 w 3201560"/>
              <a:gd name="connsiteY57" fmla="*/ 1359708 h 2271235"/>
              <a:gd name="connsiteX58" fmla="*/ 60960 w 3201560"/>
              <a:gd name="connsiteY58" fmla="*/ 1344468 h 2271235"/>
              <a:gd name="connsiteX59" fmla="*/ 167640 w 3201560"/>
              <a:gd name="connsiteY59" fmla="*/ 1115868 h 2271235"/>
              <a:gd name="connsiteX60" fmla="*/ 198120 w 3201560"/>
              <a:gd name="connsiteY60" fmla="*/ 1054908 h 2271235"/>
              <a:gd name="connsiteX61" fmla="*/ 137160 w 3201560"/>
              <a:gd name="connsiteY61" fmla="*/ 1161588 h 2271235"/>
              <a:gd name="connsiteX62" fmla="*/ 106680 w 3201560"/>
              <a:gd name="connsiteY62" fmla="*/ 1253028 h 2271235"/>
              <a:gd name="connsiteX63" fmla="*/ 45720 w 3201560"/>
              <a:gd name="connsiteY63" fmla="*/ 1283508 h 2271235"/>
              <a:gd name="connsiteX64" fmla="*/ 0 w 3201560"/>
              <a:gd name="connsiteY64" fmla="*/ 1313988 h 2271235"/>
              <a:gd name="connsiteX65" fmla="*/ 91440 w 3201560"/>
              <a:gd name="connsiteY65" fmla="*/ 1405428 h 2271235"/>
              <a:gd name="connsiteX66" fmla="*/ 182880 w 3201560"/>
              <a:gd name="connsiteY66" fmla="*/ 1451148 h 2271235"/>
              <a:gd name="connsiteX67" fmla="*/ 304800 w 3201560"/>
              <a:gd name="connsiteY67" fmla="*/ 1573068 h 227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201560" h="2271235">
                <a:moveTo>
                  <a:pt x="2971800" y="140508"/>
                </a:moveTo>
                <a:cubicBezTo>
                  <a:pt x="2926080" y="125268"/>
                  <a:pt x="2866375" y="131057"/>
                  <a:pt x="2834640" y="94788"/>
                </a:cubicBezTo>
                <a:cubicBezTo>
                  <a:pt x="2816626" y="74200"/>
                  <a:pt x="2838081" y="22748"/>
                  <a:pt x="2865120" y="18588"/>
                </a:cubicBezTo>
                <a:cubicBezTo>
                  <a:pt x="2922367" y="9781"/>
                  <a:pt x="2976880" y="49068"/>
                  <a:pt x="3032760" y="64308"/>
                </a:cubicBezTo>
                <a:cubicBezTo>
                  <a:pt x="3069540" y="147062"/>
                  <a:pt x="3159687" y="340638"/>
                  <a:pt x="3169920" y="414828"/>
                </a:cubicBezTo>
                <a:cubicBezTo>
                  <a:pt x="3182460" y="505745"/>
                  <a:pt x="3201560" y="668188"/>
                  <a:pt x="3078480" y="704388"/>
                </a:cubicBezTo>
                <a:cubicBezTo>
                  <a:pt x="3019794" y="721648"/>
                  <a:pt x="2956560" y="714548"/>
                  <a:pt x="2895600" y="719628"/>
                </a:cubicBezTo>
                <a:cubicBezTo>
                  <a:pt x="2819969" y="707023"/>
                  <a:pt x="2690323" y="703841"/>
                  <a:pt x="2621280" y="643428"/>
                </a:cubicBezTo>
                <a:cubicBezTo>
                  <a:pt x="2604183" y="628468"/>
                  <a:pt x="2600960" y="602788"/>
                  <a:pt x="2590800" y="582468"/>
                </a:cubicBezTo>
                <a:cubicBezTo>
                  <a:pt x="2585720" y="557068"/>
                  <a:pt x="2566708" y="530611"/>
                  <a:pt x="2575560" y="506268"/>
                </a:cubicBezTo>
                <a:cubicBezTo>
                  <a:pt x="2630752" y="354490"/>
                  <a:pt x="2698281" y="427516"/>
                  <a:pt x="2819400" y="460548"/>
                </a:cubicBezTo>
                <a:cubicBezTo>
                  <a:pt x="2839720" y="506268"/>
                  <a:pt x="2866243" y="549709"/>
                  <a:pt x="2880360" y="597708"/>
                </a:cubicBezTo>
                <a:cubicBezTo>
                  <a:pt x="2903958" y="677940"/>
                  <a:pt x="2901106" y="815297"/>
                  <a:pt x="2865120" y="887268"/>
                </a:cubicBezTo>
                <a:cubicBezTo>
                  <a:pt x="2832831" y="951846"/>
                  <a:pt x="2782099" y="1007139"/>
                  <a:pt x="2727960" y="1054908"/>
                </a:cubicBezTo>
                <a:cubicBezTo>
                  <a:pt x="2693890" y="1084970"/>
                  <a:pt x="2646680" y="1095548"/>
                  <a:pt x="2606040" y="1115868"/>
                </a:cubicBezTo>
                <a:cubicBezTo>
                  <a:pt x="2400581" y="1064503"/>
                  <a:pt x="2333605" y="1084602"/>
                  <a:pt x="2194560" y="917748"/>
                </a:cubicBezTo>
                <a:cubicBezTo>
                  <a:pt x="2184276" y="905407"/>
                  <a:pt x="2204720" y="887268"/>
                  <a:pt x="2209800" y="872028"/>
                </a:cubicBezTo>
                <a:cubicBezTo>
                  <a:pt x="2260600" y="902508"/>
                  <a:pt x="2322569" y="919433"/>
                  <a:pt x="2362200" y="963468"/>
                </a:cubicBezTo>
                <a:cubicBezTo>
                  <a:pt x="2467816" y="1080820"/>
                  <a:pt x="2488176" y="1190349"/>
                  <a:pt x="2529840" y="1329228"/>
                </a:cubicBezTo>
                <a:cubicBezTo>
                  <a:pt x="2519680" y="1410508"/>
                  <a:pt x="2525263" y="1495359"/>
                  <a:pt x="2499360" y="1573068"/>
                </a:cubicBezTo>
                <a:cubicBezTo>
                  <a:pt x="2478415" y="1635904"/>
                  <a:pt x="2429421" y="1685597"/>
                  <a:pt x="2392680" y="1740708"/>
                </a:cubicBezTo>
                <a:cubicBezTo>
                  <a:pt x="2270713" y="1923658"/>
                  <a:pt x="2363637" y="1777687"/>
                  <a:pt x="2194560" y="1969308"/>
                </a:cubicBezTo>
                <a:cubicBezTo>
                  <a:pt x="1928154" y="2271235"/>
                  <a:pt x="2199329" y="1995019"/>
                  <a:pt x="2026920" y="2167428"/>
                </a:cubicBezTo>
                <a:cubicBezTo>
                  <a:pt x="1996440" y="2162348"/>
                  <a:pt x="1964795" y="2161960"/>
                  <a:pt x="1935480" y="2152188"/>
                </a:cubicBezTo>
                <a:cubicBezTo>
                  <a:pt x="1862081" y="2127722"/>
                  <a:pt x="1815253" y="2091228"/>
                  <a:pt x="1767840" y="2030268"/>
                </a:cubicBezTo>
                <a:cubicBezTo>
                  <a:pt x="1753892" y="2012335"/>
                  <a:pt x="1747520" y="1989628"/>
                  <a:pt x="1737360" y="1969308"/>
                </a:cubicBezTo>
                <a:cubicBezTo>
                  <a:pt x="1717551" y="1810835"/>
                  <a:pt x="1715137" y="1861976"/>
                  <a:pt x="1737360" y="1679748"/>
                </a:cubicBezTo>
                <a:cubicBezTo>
                  <a:pt x="1755972" y="1527130"/>
                  <a:pt x="1798320" y="1222548"/>
                  <a:pt x="1798320" y="1222548"/>
                </a:cubicBezTo>
                <a:cubicBezTo>
                  <a:pt x="1790007" y="1056285"/>
                  <a:pt x="1838294" y="922265"/>
                  <a:pt x="1706880" y="811068"/>
                </a:cubicBezTo>
                <a:cubicBezTo>
                  <a:pt x="1672194" y="781718"/>
                  <a:pt x="1625600" y="770428"/>
                  <a:pt x="1584960" y="750108"/>
                </a:cubicBezTo>
                <a:cubicBezTo>
                  <a:pt x="1524000" y="780588"/>
                  <a:pt x="1448456" y="791604"/>
                  <a:pt x="1402080" y="841548"/>
                </a:cubicBezTo>
                <a:cubicBezTo>
                  <a:pt x="1374211" y="871560"/>
                  <a:pt x="1385429" y="922536"/>
                  <a:pt x="1386840" y="963468"/>
                </a:cubicBezTo>
                <a:cubicBezTo>
                  <a:pt x="1390931" y="1082102"/>
                  <a:pt x="1415598" y="1269730"/>
                  <a:pt x="1432560" y="1405428"/>
                </a:cubicBezTo>
                <a:cubicBezTo>
                  <a:pt x="1422400" y="1471468"/>
                  <a:pt x="1425541" y="1540985"/>
                  <a:pt x="1402080" y="1603548"/>
                </a:cubicBezTo>
                <a:cubicBezTo>
                  <a:pt x="1393161" y="1627331"/>
                  <a:pt x="1366365" y="1646463"/>
                  <a:pt x="1341120" y="1649268"/>
                </a:cubicBezTo>
                <a:cubicBezTo>
                  <a:pt x="1312430" y="1652456"/>
                  <a:pt x="1160612" y="1559184"/>
                  <a:pt x="1158240" y="1557828"/>
                </a:cubicBezTo>
                <a:cubicBezTo>
                  <a:pt x="1103356" y="1475502"/>
                  <a:pt x="1108830" y="1499466"/>
                  <a:pt x="1112520" y="1344468"/>
                </a:cubicBezTo>
                <a:cubicBezTo>
                  <a:pt x="1116276" y="1186705"/>
                  <a:pt x="1104726" y="1025124"/>
                  <a:pt x="1143000" y="872028"/>
                </a:cubicBezTo>
                <a:cubicBezTo>
                  <a:pt x="1181492" y="718059"/>
                  <a:pt x="1378147" y="601633"/>
                  <a:pt x="1478280" y="506268"/>
                </a:cubicBezTo>
                <a:cubicBezTo>
                  <a:pt x="1595135" y="394977"/>
                  <a:pt x="1591459" y="384404"/>
                  <a:pt x="1661160" y="262428"/>
                </a:cubicBezTo>
                <a:cubicBezTo>
                  <a:pt x="1645920" y="186228"/>
                  <a:pt x="1654840" y="100808"/>
                  <a:pt x="1615440" y="33828"/>
                </a:cubicBezTo>
                <a:cubicBezTo>
                  <a:pt x="1596689" y="1951"/>
                  <a:pt x="1545591" y="0"/>
                  <a:pt x="1508760" y="3348"/>
                </a:cubicBezTo>
                <a:cubicBezTo>
                  <a:pt x="1430221" y="10488"/>
                  <a:pt x="1356360" y="43988"/>
                  <a:pt x="1280160" y="64308"/>
                </a:cubicBezTo>
                <a:cubicBezTo>
                  <a:pt x="1221222" y="128157"/>
                  <a:pt x="1061489" y="276591"/>
                  <a:pt x="1021080" y="384348"/>
                </a:cubicBezTo>
                <a:cubicBezTo>
                  <a:pt x="1006699" y="422697"/>
                  <a:pt x="1010920" y="465628"/>
                  <a:pt x="1005840" y="506268"/>
                </a:cubicBezTo>
                <a:cubicBezTo>
                  <a:pt x="1040858" y="751393"/>
                  <a:pt x="1056818" y="923272"/>
                  <a:pt x="1158240" y="1176828"/>
                </a:cubicBezTo>
                <a:cubicBezTo>
                  <a:pt x="1339929" y="1631050"/>
                  <a:pt x="1275396" y="1425663"/>
                  <a:pt x="1371600" y="1786428"/>
                </a:cubicBezTo>
                <a:cubicBezTo>
                  <a:pt x="1356360" y="1847388"/>
                  <a:pt x="1364192" y="1919503"/>
                  <a:pt x="1325880" y="1969308"/>
                </a:cubicBezTo>
                <a:cubicBezTo>
                  <a:pt x="1288331" y="2018122"/>
                  <a:pt x="1125068" y="1961015"/>
                  <a:pt x="1097280" y="1954068"/>
                </a:cubicBezTo>
                <a:cubicBezTo>
                  <a:pt x="1056640" y="1923588"/>
                  <a:pt x="1008174" y="1901408"/>
                  <a:pt x="975360" y="1862628"/>
                </a:cubicBezTo>
                <a:cubicBezTo>
                  <a:pt x="943442" y="1824906"/>
                  <a:pt x="927084" y="1745725"/>
                  <a:pt x="914400" y="1694988"/>
                </a:cubicBezTo>
                <a:cubicBezTo>
                  <a:pt x="919480" y="1542588"/>
                  <a:pt x="933651" y="1390220"/>
                  <a:pt x="929640" y="1237788"/>
                </a:cubicBezTo>
                <a:cubicBezTo>
                  <a:pt x="928538" y="1195912"/>
                  <a:pt x="919944" y="1152239"/>
                  <a:pt x="899160" y="1115868"/>
                </a:cubicBezTo>
                <a:cubicBezTo>
                  <a:pt x="877774" y="1078442"/>
                  <a:pt x="843161" y="1048964"/>
                  <a:pt x="807720" y="1024428"/>
                </a:cubicBezTo>
                <a:cubicBezTo>
                  <a:pt x="756878" y="989230"/>
                  <a:pt x="697920" y="977928"/>
                  <a:pt x="640080" y="963468"/>
                </a:cubicBezTo>
                <a:cubicBezTo>
                  <a:pt x="597872" y="991607"/>
                  <a:pt x="554361" y="1018707"/>
                  <a:pt x="518160" y="1054908"/>
                </a:cubicBezTo>
                <a:cubicBezTo>
                  <a:pt x="446507" y="1126561"/>
                  <a:pt x="435095" y="1175767"/>
                  <a:pt x="350520" y="1237788"/>
                </a:cubicBezTo>
                <a:cubicBezTo>
                  <a:pt x="279279" y="1290032"/>
                  <a:pt x="187656" y="1325004"/>
                  <a:pt x="106680" y="1359708"/>
                </a:cubicBezTo>
                <a:cubicBezTo>
                  <a:pt x="91440" y="1354628"/>
                  <a:pt x="62734" y="1360434"/>
                  <a:pt x="60960" y="1344468"/>
                </a:cubicBezTo>
                <a:cubicBezTo>
                  <a:pt x="49960" y="1245468"/>
                  <a:pt x="121419" y="1188501"/>
                  <a:pt x="167640" y="1115868"/>
                </a:cubicBezTo>
                <a:cubicBezTo>
                  <a:pt x="179837" y="1096701"/>
                  <a:pt x="210722" y="1036005"/>
                  <a:pt x="198120" y="1054908"/>
                </a:cubicBezTo>
                <a:cubicBezTo>
                  <a:pt x="175402" y="1088986"/>
                  <a:pt x="154323" y="1124401"/>
                  <a:pt x="137160" y="1161588"/>
                </a:cubicBezTo>
                <a:cubicBezTo>
                  <a:pt x="123696" y="1190760"/>
                  <a:pt x="125957" y="1227325"/>
                  <a:pt x="106680" y="1253028"/>
                </a:cubicBezTo>
                <a:cubicBezTo>
                  <a:pt x="93049" y="1271203"/>
                  <a:pt x="65445" y="1272236"/>
                  <a:pt x="45720" y="1283508"/>
                </a:cubicBezTo>
                <a:cubicBezTo>
                  <a:pt x="29817" y="1292595"/>
                  <a:pt x="15240" y="1303828"/>
                  <a:pt x="0" y="1313988"/>
                </a:cubicBezTo>
                <a:cubicBezTo>
                  <a:pt x="30480" y="1344468"/>
                  <a:pt x="50547" y="1391797"/>
                  <a:pt x="91440" y="1405428"/>
                </a:cubicBezTo>
                <a:cubicBezTo>
                  <a:pt x="132716" y="1419187"/>
                  <a:pt x="148672" y="1420050"/>
                  <a:pt x="182880" y="1451148"/>
                </a:cubicBezTo>
                <a:cubicBezTo>
                  <a:pt x="225407" y="1489809"/>
                  <a:pt x="304800" y="1573068"/>
                  <a:pt x="304800" y="1573068"/>
                </a:cubicBezTo>
              </a:path>
            </a:pathLst>
          </a:custGeom>
          <a:noFill/>
          <a:ln w="31750" cap="flat" cmpd="sng" algn="ctr">
            <a:solidFill>
              <a:sysClr val="windowText" lastClr="000000"/>
            </a:solidFill>
            <a:prstDash val="solid"/>
          </a:ln>
          <a:effectLst>
            <a:glow rad="228600">
              <a:srgbClr val="5C92B5">
                <a:satMod val="175000"/>
                <a:alpha val="40000"/>
              </a:srgbClr>
            </a:glow>
            <a:outerShdw blurRad="50800" dist="25400" dir="5400000" rotWithShape="0">
              <a:srgbClr val="000000">
                <a:alpha val="4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25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47640732-5CE1-CF4A-A5D2-9C92A78B0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725B7-E16C-C442-B915-D75B2431081A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7593C-3BB4-7B45-9428-545002B1D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62" y="193705"/>
            <a:ext cx="8195310" cy="106235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Why Goal-Oriented Requirements Engineering (GORE)?</a:t>
            </a:r>
          </a:p>
        </p:txBody>
      </p:sp>
      <p:sp>
        <p:nvSpPr>
          <p:cNvPr id="78850" name="Content Placeholder 2">
            <a:extLst>
              <a:ext uri="{FF2B5EF4-FFF2-40B4-BE49-F238E27FC236}">
                <a16:creationId xmlns:a16="http://schemas.microsoft.com/office/drawing/2014/main" id="{66FF25DC-40A7-D546-B4AE-3486123AC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295" y="1780084"/>
            <a:ext cx="8195310" cy="4908649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390" dirty="0"/>
              <a:t>Most systems today are socio-technical, e.g., </a:t>
            </a:r>
            <a:endParaRPr lang="en-CA" altLang="en-US" sz="2390" dirty="0"/>
          </a:p>
          <a:p>
            <a:pPr lvl="1"/>
            <a:r>
              <a:rPr lang="en-CA" altLang="en-US" sz="1992" dirty="0"/>
              <a:t>E-business; E-learning; E-health; E-government </a:t>
            </a:r>
          </a:p>
          <a:p>
            <a:pPr lvl="1"/>
            <a:r>
              <a:rPr lang="en-CA" altLang="en-US" sz="1992" dirty="0"/>
              <a:t>Energy, environment, transportation </a:t>
            </a:r>
          </a:p>
          <a:p>
            <a:pPr lvl="1"/>
            <a:endParaRPr lang="en-CA" altLang="en-US" sz="1992" dirty="0"/>
          </a:p>
          <a:p>
            <a:r>
              <a:rPr lang="en-CA" altLang="en-US" sz="2390" dirty="0"/>
              <a:t>Complex relationships among stakeholders</a:t>
            </a:r>
          </a:p>
          <a:p>
            <a:pPr lvl="1"/>
            <a:r>
              <a:rPr lang="en-CA" altLang="en-US" sz="1992" dirty="0"/>
              <a:t>Know what they want</a:t>
            </a:r>
          </a:p>
          <a:p>
            <a:pPr lvl="2"/>
            <a:r>
              <a:rPr lang="en-CA" altLang="en-US" sz="1992" dirty="0"/>
              <a:t>E.g., security, privacy, trust, profitability, market positioning, strategic alliances, intellectual property, … </a:t>
            </a:r>
          </a:p>
          <a:p>
            <a:pPr lvl="1"/>
            <a:r>
              <a:rPr lang="en-CA" altLang="en-US" sz="1992" dirty="0"/>
              <a:t>Help them achieve what they want</a:t>
            </a:r>
          </a:p>
          <a:p>
            <a:pPr lvl="1"/>
            <a:r>
              <a:rPr lang="en-US" altLang="en-US" sz="1992" dirty="0"/>
              <a:t>Understanding “why”, not just “what”</a:t>
            </a:r>
          </a:p>
          <a:p>
            <a:pPr lvl="1"/>
            <a:endParaRPr lang="en-US" altLang="en-US" sz="1992" dirty="0"/>
          </a:p>
          <a:p>
            <a:r>
              <a:rPr lang="en-CA" altLang="en-US" sz="2390" dirty="0"/>
              <a:t>Strategic actors.  Each one asks:</a:t>
            </a:r>
          </a:p>
          <a:p>
            <a:pPr lvl="1"/>
            <a:r>
              <a:rPr lang="en-CA" altLang="en-US" sz="1992" dirty="0"/>
              <a:t>What do I want?</a:t>
            </a:r>
          </a:p>
          <a:p>
            <a:pPr lvl="1"/>
            <a:r>
              <a:rPr lang="en-CA" altLang="en-US" sz="1992" dirty="0"/>
              <a:t>How can I achieve what I want?</a:t>
            </a:r>
          </a:p>
          <a:p>
            <a:pPr lvl="1"/>
            <a:r>
              <a:rPr lang="en-CA" altLang="en-US" sz="1992" dirty="0"/>
              <a:t>Who do I depend on to achieve what I want?</a:t>
            </a:r>
          </a:p>
        </p:txBody>
      </p:sp>
    </p:spTree>
    <p:extLst>
      <p:ext uri="{BB962C8B-B14F-4D97-AF65-F5344CB8AC3E}">
        <p14:creationId xmlns:p14="http://schemas.microsoft.com/office/powerpoint/2010/main" val="3234762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Rectangle 2">
            <a:extLst>
              <a:ext uri="{FF2B5EF4-FFF2-40B4-BE49-F238E27FC236}">
                <a16:creationId xmlns:a16="http://schemas.microsoft.com/office/drawing/2014/main" id="{BE9AE6B3-F9E3-E54D-ACA4-7207493BF6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5295" y="434750"/>
            <a:ext cx="8195310" cy="847355"/>
          </a:xfrm>
        </p:spPr>
        <p:txBody>
          <a:bodyPr/>
          <a:lstStyle/>
          <a:p>
            <a:r>
              <a:rPr lang="en-US" altLang="en-US"/>
              <a:t>Goal Models</a:t>
            </a:r>
          </a:p>
        </p:txBody>
      </p:sp>
      <p:sp>
        <p:nvSpPr>
          <p:cNvPr id="2142" name="Rectangle 3">
            <a:extLst>
              <a:ext uri="{FF2B5EF4-FFF2-40B4-BE49-F238E27FC236}">
                <a16:creationId xmlns:a16="http://schemas.microsoft.com/office/drawing/2014/main" id="{45960C75-D4F2-8B4D-BDFC-093F883F8E3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9780" y="1465187"/>
            <a:ext cx="8642701" cy="5335489"/>
          </a:xfrm>
        </p:spPr>
        <p:txBody>
          <a:bodyPr/>
          <a:lstStyle/>
          <a:p>
            <a:r>
              <a:rPr lang="en-US" altLang="en-US" sz="1800" dirty="0"/>
              <a:t>Typical system models capture “how”, “what”, and “when”.</a:t>
            </a:r>
          </a:p>
          <a:p>
            <a:r>
              <a:rPr lang="en-US" altLang="en-US" sz="1800" dirty="0"/>
              <a:t>Intentional models capture “why”, the motivations behind high-level system design using goals.</a:t>
            </a:r>
          </a:p>
          <a:p>
            <a:r>
              <a:rPr lang="en-US" altLang="en-US" sz="1800" dirty="0"/>
              <a:t>Emphasis on non-functional requirements – </a:t>
            </a:r>
            <a:r>
              <a:rPr lang="en-US" altLang="en-US" sz="1800" dirty="0" err="1"/>
              <a:t>softgoals</a:t>
            </a:r>
            <a:endParaRPr lang="en-US" altLang="en-US" sz="1800" dirty="0"/>
          </a:p>
        </p:txBody>
      </p:sp>
      <p:graphicFrame>
        <p:nvGraphicFramePr>
          <p:cNvPr id="16" name="Object 5">
            <a:extLst>
              <a:ext uri="{FF2B5EF4-FFF2-40B4-BE49-F238E27FC236}">
                <a16:creationId xmlns:a16="http://schemas.microsoft.com/office/drawing/2014/main" id="{53E15908-3A51-9943-8D02-8EF805D482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305177"/>
              </p:ext>
            </p:extLst>
          </p:nvPr>
        </p:nvGraphicFramePr>
        <p:xfrm>
          <a:off x="1456606" y="2732776"/>
          <a:ext cx="6934200" cy="3694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28" name="Visio" r:id="rId3" imgW="6273800" imgH="3340100" progId="Visio.Drawing.11">
                  <p:embed/>
                </p:oleObj>
              </mc:Choice>
              <mc:Fallback>
                <p:oleObj name="Visio" r:id="rId3" imgW="6273800" imgH="3340100" progId="Visio.Drawing.11">
                  <p:embed/>
                  <p:pic>
                    <p:nvPicPr>
                      <p:cNvPr id="5122" name="Object 5">
                        <a:extLst>
                          <a:ext uri="{FF2B5EF4-FFF2-40B4-BE49-F238E27FC236}">
                            <a16:creationId xmlns:a16="http://schemas.microsoft.com/office/drawing/2014/main" id="{D261FCB2-1F60-6D43-A441-F6721F8614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6606" y="2732776"/>
                        <a:ext cx="6934200" cy="3694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9993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2AF469B8-E3E6-C944-9BE8-5B55BE84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7499B-152C-9B46-9592-8D8C18A945DD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81921" name="Rectangle 2">
            <a:extLst>
              <a:ext uri="{FF2B5EF4-FFF2-40B4-BE49-F238E27FC236}">
                <a16:creationId xmlns:a16="http://schemas.microsoft.com/office/drawing/2014/main" id="{8D2D889D-E22F-AE41-B148-B9F6D27DF9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5295" y="286147"/>
            <a:ext cx="8195310" cy="722465"/>
          </a:xfrm>
        </p:spPr>
        <p:txBody>
          <a:bodyPr>
            <a:normAutofit fontScale="90000"/>
          </a:bodyPr>
          <a:lstStyle/>
          <a:p>
            <a:r>
              <a:rPr lang="en-CA" altLang="en-US" i="1" dirty="0" err="1"/>
              <a:t>i</a:t>
            </a:r>
            <a:r>
              <a:rPr lang="en-CA" altLang="en-US" dirty="0"/>
              <a:t>* Notation Legend</a:t>
            </a:r>
          </a:p>
        </p:txBody>
      </p:sp>
      <p:sp>
        <p:nvSpPr>
          <p:cNvPr id="81922" name="Rectangle 3">
            <a:extLst>
              <a:ext uri="{FF2B5EF4-FFF2-40B4-BE49-F238E27FC236}">
                <a16:creationId xmlns:a16="http://schemas.microsoft.com/office/drawing/2014/main" id="{57120FC2-B6BB-B14C-B793-7C7DEDF125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55700" y="2064643"/>
            <a:ext cx="8394502" cy="4483391"/>
          </a:xfrm>
        </p:spPr>
        <p:txBody>
          <a:bodyPr/>
          <a:lstStyle/>
          <a:p>
            <a:endParaRPr lang="en-CA" altLang="en-US"/>
          </a:p>
        </p:txBody>
      </p:sp>
      <p:pic>
        <p:nvPicPr>
          <p:cNvPr id="81924" name="Picture 4" descr="ccslegend">
            <a:extLst>
              <a:ext uri="{FF2B5EF4-FFF2-40B4-BE49-F238E27FC236}">
                <a16:creationId xmlns:a16="http://schemas.microsoft.com/office/drawing/2014/main" id="{4E20FA89-0089-D24C-964A-AF2B2B1B2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285" y="1958810"/>
            <a:ext cx="6615330" cy="413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798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Rectangle 2">
            <a:extLst>
              <a:ext uri="{FF2B5EF4-FFF2-40B4-BE49-F238E27FC236}">
                <a16:creationId xmlns:a16="http://schemas.microsoft.com/office/drawing/2014/main" id="{8990E9EF-D8A4-6C44-816E-E372DD054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5295" y="189713"/>
            <a:ext cx="8195310" cy="1138238"/>
          </a:xfrm>
        </p:spPr>
        <p:txBody>
          <a:bodyPr/>
          <a:lstStyle/>
          <a:p>
            <a:r>
              <a:rPr lang="en-US" altLang="en-US" sz="3585" dirty="0"/>
              <a:t>Goal Model Evaluation</a:t>
            </a:r>
          </a:p>
        </p:txBody>
      </p:sp>
      <p:sp>
        <p:nvSpPr>
          <p:cNvPr id="3157" name="Rectangle 3">
            <a:extLst>
              <a:ext uri="{FF2B5EF4-FFF2-40B4-BE49-F238E27FC236}">
                <a16:creationId xmlns:a16="http://schemas.microsoft.com/office/drawing/2014/main" id="{E0FA8F4E-96C7-9348-8D04-380742FA665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22500" y="1409754"/>
            <a:ext cx="8317039" cy="2366586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1600" dirty="0"/>
              <a:t>Making use of models beyond their creation – Analysis:</a:t>
            </a:r>
          </a:p>
          <a:p>
            <a:pPr lvl="1">
              <a:lnSpc>
                <a:spcPct val="80000"/>
              </a:lnSpc>
            </a:pPr>
            <a:r>
              <a:rPr lang="en-US" altLang="en-US" sz="1600" dirty="0"/>
              <a:t>Answer interesting domain questions</a:t>
            </a:r>
          </a:p>
          <a:p>
            <a:pPr lvl="1">
              <a:lnSpc>
                <a:spcPct val="80000"/>
              </a:lnSpc>
            </a:pPr>
            <a:r>
              <a:rPr lang="en-US" altLang="en-US" sz="1600" dirty="0"/>
              <a:t>Decide between high-level design alternatives</a:t>
            </a:r>
          </a:p>
        </p:txBody>
      </p:sp>
      <p:graphicFrame>
        <p:nvGraphicFramePr>
          <p:cNvPr id="26" name="Object 5">
            <a:extLst>
              <a:ext uri="{FF2B5EF4-FFF2-40B4-BE49-F238E27FC236}">
                <a16:creationId xmlns:a16="http://schemas.microsoft.com/office/drawing/2014/main" id="{F7502CB0-41F3-2246-A8D4-A2A61E21CD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671993"/>
              </p:ext>
            </p:extLst>
          </p:nvPr>
        </p:nvGraphicFramePr>
        <p:xfrm>
          <a:off x="1600622" y="2254842"/>
          <a:ext cx="6933778" cy="4603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24" name="Visio" r:id="rId3" imgW="6845300" imgH="4546600" progId="Visio.Drawing.11">
                  <p:embed/>
                </p:oleObj>
              </mc:Choice>
              <mc:Fallback>
                <p:oleObj name="Visio" r:id="rId3" imgW="6845300" imgH="4546600" progId="Visio.Drawing.11">
                  <p:embed/>
                  <p:pic>
                    <p:nvPicPr>
                      <p:cNvPr id="6146" name="Object 5">
                        <a:extLst>
                          <a:ext uri="{FF2B5EF4-FFF2-40B4-BE49-F238E27FC236}">
                            <a16:creationId xmlns:a16="http://schemas.microsoft.com/office/drawing/2014/main" id="{6117DC6A-9520-6145-B1BD-7B16D97E0C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622" y="2254842"/>
                        <a:ext cx="6933778" cy="46031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3711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C0A8F0D2-A871-3D47-9937-FDA8BC0F5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D718E-4074-EB43-A57F-42FF436C1580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86017" name="Title 1">
            <a:extLst>
              <a:ext uri="{FF2B5EF4-FFF2-40B4-BE49-F238E27FC236}">
                <a16:creationId xmlns:a16="http://schemas.microsoft.com/office/drawing/2014/main" id="{510FB199-A9E6-0E40-8833-4F2224E4B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95" y="641847"/>
            <a:ext cx="8195310" cy="853678"/>
          </a:xfrm>
        </p:spPr>
        <p:txBody>
          <a:bodyPr/>
          <a:lstStyle/>
          <a:p>
            <a:r>
              <a:rPr lang="en-US" altLang="en-US"/>
              <a:t>Agenda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BC8BA-717D-6047-8D62-8316AD02D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560" y="1566664"/>
            <a:ext cx="8465642" cy="5193209"/>
          </a:xfrm>
        </p:spPr>
        <p:txBody>
          <a:bodyPr>
            <a:normAutofit/>
          </a:bodyPr>
          <a:lstStyle/>
          <a:p>
            <a:pPr marL="364224" indent="-254957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Requirements Engineering: An overview</a:t>
            </a:r>
          </a:p>
          <a:p>
            <a:pPr marL="364224" indent="-254957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dirty="0"/>
          </a:p>
          <a:p>
            <a:pPr marL="364224" indent="-254957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Goal-Oriented Requirements Engineering</a:t>
            </a:r>
          </a:p>
          <a:p>
            <a:pPr marL="655603" lvl="1" indent="-245851" fontAlgn="auto"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we should ask why?</a:t>
            </a:r>
          </a:p>
          <a:p>
            <a:pPr marL="655603" lvl="1" indent="-245851" fontAlgn="auto">
              <a:spcAft>
                <a:spcPts val="0"/>
              </a:spcAft>
              <a:buFont typeface="Georgia"/>
              <a:buChar char="▫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Modeling goals: 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 notation </a:t>
            </a:r>
          </a:p>
          <a:p>
            <a:pPr marL="655603" lvl="1" indent="-245851" fontAlgn="auto">
              <a:spcAft>
                <a:spcPts val="0"/>
              </a:spcAft>
              <a:buFont typeface="Georgia"/>
              <a:buChar char="▫"/>
              <a:defRPr/>
            </a:pPr>
            <a:endParaRPr lang="en-US" dirty="0"/>
          </a:p>
          <a:p>
            <a:pPr marL="364224" indent="-254957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dirty="0"/>
              <a:t>Requirements Trade-off Analysis with a Goal-Oriented approach: My research</a:t>
            </a:r>
          </a:p>
          <a:p>
            <a:pPr marL="655603" lvl="1" indent="-245851" fontAlgn="auto">
              <a:spcAft>
                <a:spcPts val="0"/>
              </a:spcAft>
              <a:buFont typeface="Georgia"/>
              <a:buChar char="▫"/>
              <a:defRPr/>
            </a:pPr>
            <a:r>
              <a:rPr lang="en-US" dirty="0"/>
              <a:t>Issue: Lack of numbers</a:t>
            </a:r>
          </a:p>
          <a:p>
            <a:pPr marL="655603" lvl="1" indent="-245851" fontAlgn="auto">
              <a:spcAft>
                <a:spcPts val="0"/>
              </a:spcAft>
              <a:buFont typeface="Georgia"/>
              <a:buChar char="▫"/>
              <a:defRPr/>
            </a:pPr>
            <a:r>
              <a:rPr lang="en-US" dirty="0"/>
              <a:t>Making hard decisions </a:t>
            </a:r>
          </a:p>
          <a:p>
            <a:pPr marL="655603" lvl="1" indent="-245851" fontAlgn="auto">
              <a:spcAft>
                <a:spcPts val="0"/>
              </a:spcAft>
              <a:buFont typeface="Georgia"/>
              <a:buChar char="▫"/>
              <a:defRPr/>
            </a:pPr>
            <a:endParaRPr lang="en-US" dirty="0"/>
          </a:p>
          <a:p>
            <a:pPr marL="364224" indent="-254957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dirty="0"/>
          </a:p>
          <a:p>
            <a:pPr marL="364224" indent="-254957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5421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9" name="Title 1">
            <a:extLst>
              <a:ext uri="{FF2B5EF4-FFF2-40B4-BE49-F238E27FC236}">
                <a16:creationId xmlns:a16="http://schemas.microsoft.com/office/drawing/2014/main" id="{D2BC8DB2-6624-C04E-96B5-0F186663A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59" y="247948"/>
            <a:ext cx="8422958" cy="864745"/>
          </a:xfrm>
        </p:spPr>
        <p:txBody>
          <a:bodyPr/>
          <a:lstStyle/>
          <a:p>
            <a:r>
              <a:rPr lang="en-US" altLang="en-US" dirty="0"/>
              <a:t>NFR Trade-offs</a:t>
            </a:r>
            <a:endParaRPr lang="en-US" altLang="en-US" b="1" dirty="0"/>
          </a:p>
        </p:txBody>
      </p:sp>
      <p:pic>
        <p:nvPicPr>
          <p:cNvPr id="40" name="Picture 7">
            <a:extLst>
              <a:ext uri="{FF2B5EF4-FFF2-40B4-BE49-F238E27FC236}">
                <a16:creationId xmlns:a16="http://schemas.microsoft.com/office/drawing/2014/main" id="{F76BA495-E4A6-E04A-94EA-20CD39354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2866132"/>
            <a:ext cx="16002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A6090740-6165-2E4B-935A-23FEAED85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1875532"/>
            <a:ext cx="169386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Cloud Callout 41">
            <a:extLst>
              <a:ext uri="{FF2B5EF4-FFF2-40B4-BE49-F238E27FC236}">
                <a16:creationId xmlns:a16="http://schemas.microsoft.com/office/drawing/2014/main" id="{5FFD14E9-96B0-5A48-BECC-FEA86084E8E1}"/>
              </a:ext>
            </a:extLst>
          </p:cNvPr>
          <p:cNvSpPr/>
          <p:nvPr/>
        </p:nvSpPr>
        <p:spPr>
          <a:xfrm>
            <a:off x="3104914" y="1951732"/>
            <a:ext cx="1524000" cy="533400"/>
          </a:xfrm>
          <a:prstGeom prst="cloudCallout">
            <a:avLst>
              <a:gd name="adj1" fmla="val 34552"/>
              <a:gd name="adj2" fmla="val 99747"/>
            </a:avLst>
          </a:prstGeom>
          <a:solidFill>
            <a:srgbClr val="438086">
              <a:lumMod val="40000"/>
              <a:lumOff val="60000"/>
            </a:srgbClr>
          </a:solidFill>
          <a:ln w="1905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43" name="Bent Arrow 42">
            <a:extLst>
              <a:ext uri="{FF2B5EF4-FFF2-40B4-BE49-F238E27FC236}">
                <a16:creationId xmlns:a16="http://schemas.microsoft.com/office/drawing/2014/main" id="{81A6B407-D773-804E-8E01-D2D87B04E685}"/>
              </a:ext>
            </a:extLst>
          </p:cNvPr>
          <p:cNvSpPr/>
          <p:nvPr/>
        </p:nvSpPr>
        <p:spPr>
          <a:xfrm rot="14632642">
            <a:off x="3222863" y="2540772"/>
            <a:ext cx="696673" cy="35703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53548A"/>
          </a:solidFill>
          <a:ln w="1905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grpSp>
        <p:nvGrpSpPr>
          <p:cNvPr id="44" name="Group 10">
            <a:extLst>
              <a:ext uri="{FF2B5EF4-FFF2-40B4-BE49-F238E27FC236}">
                <a16:creationId xmlns:a16="http://schemas.microsoft.com/office/drawing/2014/main" id="{D7ACA547-0A60-5647-9250-74B5BC3F3939}"/>
              </a:ext>
            </a:extLst>
          </p:cNvPr>
          <p:cNvGrpSpPr>
            <a:grpSpLocks/>
          </p:cNvGrpSpPr>
          <p:nvPr/>
        </p:nvGrpSpPr>
        <p:grpSpPr bwMode="auto">
          <a:xfrm>
            <a:off x="5162550" y="1494532"/>
            <a:ext cx="1481138" cy="533400"/>
            <a:chOff x="1905000" y="1828800"/>
            <a:chExt cx="1481388" cy="533400"/>
          </a:xfrm>
        </p:grpSpPr>
        <p:sp>
          <p:nvSpPr>
            <p:cNvPr id="45" name="Cloud Callout 44">
              <a:extLst>
                <a:ext uri="{FF2B5EF4-FFF2-40B4-BE49-F238E27FC236}">
                  <a16:creationId xmlns:a16="http://schemas.microsoft.com/office/drawing/2014/main" id="{59FA7E77-CA65-F241-9CAD-98E9C4FFB07D}"/>
                </a:ext>
              </a:extLst>
            </p:cNvPr>
            <p:cNvSpPr/>
            <p:nvPr/>
          </p:nvSpPr>
          <p:spPr>
            <a:xfrm>
              <a:off x="1905000" y="1828800"/>
              <a:ext cx="1219200" cy="533400"/>
            </a:xfrm>
            <a:prstGeom prst="cloudCallout">
              <a:avLst>
                <a:gd name="adj1" fmla="val -61448"/>
                <a:gd name="adj2" fmla="val 72318"/>
              </a:avLst>
            </a:prstGeom>
            <a:solidFill>
              <a:srgbClr val="438086">
                <a:lumMod val="40000"/>
                <a:lumOff val="60000"/>
              </a:srgbClr>
            </a:solidFill>
            <a:ln w="1905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47" name="TextBox 5">
              <a:extLst>
                <a:ext uri="{FF2B5EF4-FFF2-40B4-BE49-F238E27FC236}">
                  <a16:creationId xmlns:a16="http://schemas.microsoft.com/office/drawing/2014/main" id="{BBF06E92-DE0E-D64D-92CE-61BF4F8175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1200" y="1905000"/>
              <a:ext cx="14051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anose="02040502050405020303" pitchFamily="18" charset="0"/>
                  <a:cs typeface="Arial" panose="020B0604020202020204" pitchFamily="34" charset="0"/>
                </a:rPr>
                <a:t>Security</a:t>
              </a:r>
            </a:p>
          </p:txBody>
        </p:sp>
      </p:grpSp>
      <p:sp>
        <p:nvSpPr>
          <p:cNvPr id="48" name="Cloud Callout 47">
            <a:extLst>
              <a:ext uri="{FF2B5EF4-FFF2-40B4-BE49-F238E27FC236}">
                <a16:creationId xmlns:a16="http://schemas.microsoft.com/office/drawing/2014/main" id="{1CB1F910-8E3A-D144-8347-481B0BCD4D90}"/>
              </a:ext>
            </a:extLst>
          </p:cNvPr>
          <p:cNvSpPr/>
          <p:nvPr/>
        </p:nvSpPr>
        <p:spPr>
          <a:xfrm>
            <a:off x="5009914" y="2408932"/>
            <a:ext cx="1219200" cy="533400"/>
          </a:xfrm>
          <a:prstGeom prst="cloudCallout">
            <a:avLst>
              <a:gd name="adj1" fmla="val -61448"/>
              <a:gd name="adj2" fmla="val 72318"/>
            </a:avLst>
          </a:prstGeom>
          <a:solidFill>
            <a:srgbClr val="438086">
              <a:lumMod val="40000"/>
              <a:lumOff val="60000"/>
            </a:srgbClr>
          </a:solidFill>
          <a:ln w="1905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641C86-6B99-1B46-B737-A7872ACC3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6350" y="2485132"/>
            <a:ext cx="106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Privacy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B80071-ACF7-3048-8656-82B96F199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2027932"/>
            <a:ext cx="2143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53" name="Cloud Callout 52">
            <a:extLst>
              <a:ext uri="{FF2B5EF4-FFF2-40B4-BE49-F238E27FC236}">
                <a16:creationId xmlns:a16="http://schemas.microsoft.com/office/drawing/2014/main" id="{B1D2E640-2814-E64A-AD2F-41955D7C19E8}"/>
              </a:ext>
            </a:extLst>
          </p:cNvPr>
          <p:cNvSpPr/>
          <p:nvPr/>
        </p:nvSpPr>
        <p:spPr>
          <a:xfrm>
            <a:off x="2952514" y="2866132"/>
            <a:ext cx="1524000" cy="533400"/>
          </a:xfrm>
          <a:prstGeom prst="cloudCallout">
            <a:avLst>
              <a:gd name="adj1" fmla="val 75352"/>
              <a:gd name="adj2" fmla="val 56890"/>
            </a:avLst>
          </a:prstGeom>
          <a:solidFill>
            <a:srgbClr val="438086">
              <a:lumMod val="40000"/>
              <a:lumOff val="60000"/>
            </a:srgbClr>
          </a:solidFill>
          <a:ln w="1905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48FBC37-4D7F-B840-9EDC-7AEA2DF45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950" y="2942332"/>
            <a:ext cx="1447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Low Costs</a:t>
            </a:r>
          </a:p>
        </p:txBody>
      </p:sp>
      <p:sp>
        <p:nvSpPr>
          <p:cNvPr id="55" name="Bent Arrow 54">
            <a:extLst>
              <a:ext uri="{FF2B5EF4-FFF2-40B4-BE49-F238E27FC236}">
                <a16:creationId xmlns:a16="http://schemas.microsoft.com/office/drawing/2014/main" id="{AB5F65EF-5ADA-A34F-B71C-9E4B176ACCC6}"/>
              </a:ext>
            </a:extLst>
          </p:cNvPr>
          <p:cNvSpPr/>
          <p:nvPr/>
        </p:nvSpPr>
        <p:spPr>
          <a:xfrm>
            <a:off x="4095514" y="1570732"/>
            <a:ext cx="1066800" cy="3810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53548A"/>
          </a:solidFill>
          <a:ln w="1905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6" name="Bent Arrow 55">
            <a:extLst>
              <a:ext uri="{FF2B5EF4-FFF2-40B4-BE49-F238E27FC236}">
                <a16:creationId xmlns:a16="http://schemas.microsoft.com/office/drawing/2014/main" id="{F6ECBE93-1C8D-1842-9748-C3226F5387FB}"/>
              </a:ext>
            </a:extLst>
          </p:cNvPr>
          <p:cNvSpPr/>
          <p:nvPr/>
        </p:nvSpPr>
        <p:spPr>
          <a:xfrm rot="7922804">
            <a:off x="5850290" y="1953579"/>
            <a:ext cx="776932" cy="35139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53548A"/>
          </a:solidFill>
          <a:ln w="1905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A34C19F1-5373-FB45-9ABD-B4083FFC35B3}"/>
              </a:ext>
            </a:extLst>
          </p:cNvPr>
          <p:cNvSpPr/>
          <p:nvPr/>
        </p:nvSpPr>
        <p:spPr>
          <a:xfrm>
            <a:off x="1000100" y="4136380"/>
            <a:ext cx="7215238" cy="2494036"/>
          </a:xfrm>
          <a:prstGeom prst="roundRect">
            <a:avLst/>
          </a:prstGeom>
          <a:solidFill>
            <a:srgbClr val="0066CC"/>
          </a:solidFill>
          <a:ln w="1905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Subjective trade-offs.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Different stakeholders with different security and          privacy expectations.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Imprecise, uncertain, or ill-defined quantitative data.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Ethical issues with making trade-offs.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BD657440-88F0-1B45-AC4D-532628240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0" y="2561332"/>
            <a:ext cx="169386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653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2" grpId="0"/>
      <p:bldP spid="5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21579-1339-6D47-8FBE-BFF8069F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DC1EE-2E0F-AC43-8EF0-738CD74CC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based on the presentation of RE to Software Engineering students of University of Toronto, by Dr. </a:t>
            </a:r>
            <a:r>
              <a:rPr lang="en-US" dirty="0" err="1"/>
              <a:t>Golnaz</a:t>
            </a:r>
            <a:r>
              <a:rPr lang="en-US" dirty="0"/>
              <a:t> Elahi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ABB07-9BDD-9F45-A584-BE1E58EF0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4BC039-E993-4C3F-A4A8-7AEFA3B488CE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7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2">
            <a:extLst>
              <a:ext uri="{FF2B5EF4-FFF2-40B4-BE49-F238E27FC236}">
                <a16:creationId xmlns:a16="http://schemas.microsoft.com/office/drawing/2014/main" id="{5A210CBF-69F4-A347-975B-7E4D5B4F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FD49E-9899-444F-86C3-863A72F9F8D7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DCC0F-C927-7045-97F7-C223E628E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70" y="175940"/>
            <a:ext cx="8195310" cy="106235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Where are Requirements Engineers standing?</a:t>
            </a:r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0D007473-3A9E-F24C-B9EC-A8D445A1E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700" y="2064643"/>
            <a:ext cx="8394502" cy="4483391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1028" name="Picture 4" descr="C:\Documents and Settings\gelahi admin\Local Settings\Temporary Internet Files\Content.IE5\11RBOXGB\MCBD08154_0000[1].wmf">
            <a:extLst>
              <a:ext uri="{FF2B5EF4-FFF2-40B4-BE49-F238E27FC236}">
                <a16:creationId xmlns:a16="http://schemas.microsoft.com/office/drawing/2014/main" id="{53D780B9-6D0C-D841-BD86-01FEF70CD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671" y="1922364"/>
            <a:ext cx="1802209" cy="1231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 descr="C:\Documents and Settings\gelahi admin\Local Settings\Temporary Internet Files\Content.IE5\11RBOXGB\MCBS01674_0000[1].wmf">
            <a:extLst>
              <a:ext uri="{FF2B5EF4-FFF2-40B4-BE49-F238E27FC236}">
                <a16:creationId xmlns:a16="http://schemas.microsoft.com/office/drawing/2014/main" id="{2DBCF1C7-7290-7C4B-9D75-7799FFD4A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4560" y="2135783"/>
            <a:ext cx="1658349" cy="165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4">
            <a:extLst>
              <a:ext uri="{FF2B5EF4-FFF2-40B4-BE49-F238E27FC236}">
                <a16:creationId xmlns:a16="http://schemas.microsoft.com/office/drawing/2014/main" id="{10761D8D-AC8E-0E47-AF30-5EEBCF75A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4" r="40623" b="50000"/>
          <a:stretch>
            <a:fillRect/>
          </a:stretch>
        </p:blipFill>
        <p:spPr bwMode="auto">
          <a:xfrm>
            <a:off x="1991915" y="2135783"/>
            <a:ext cx="1778497" cy="341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Notched Right Arrow 12">
            <a:extLst>
              <a:ext uri="{FF2B5EF4-FFF2-40B4-BE49-F238E27FC236}">
                <a16:creationId xmlns:a16="http://schemas.microsoft.com/office/drawing/2014/main" id="{3F88A147-A8B5-094B-BD94-2197DB0DF9C1}"/>
              </a:ext>
            </a:extLst>
          </p:cNvPr>
          <p:cNvSpPr/>
          <p:nvPr/>
        </p:nvSpPr>
        <p:spPr>
          <a:xfrm>
            <a:off x="3841546" y="3131739"/>
            <a:ext cx="1209386" cy="426842"/>
          </a:xfrm>
          <a:prstGeom prst="notched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9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2CFBC970-2908-C841-AB10-88F4F4162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79688"/>
          <a:stretch>
            <a:fillRect/>
          </a:stretch>
        </p:blipFill>
        <p:spPr bwMode="auto">
          <a:xfrm>
            <a:off x="6331447" y="2135783"/>
            <a:ext cx="1849636" cy="341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57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2">
            <a:extLst>
              <a:ext uri="{FF2B5EF4-FFF2-40B4-BE49-F238E27FC236}">
                <a16:creationId xmlns:a16="http://schemas.microsoft.com/office/drawing/2014/main" id="{0FDD9148-7EA6-B941-AFD4-CD455E59C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0E1C-C069-5543-8B2D-05E8BEF6CF72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25601" name="Title 1">
            <a:extLst>
              <a:ext uri="{FF2B5EF4-FFF2-40B4-BE49-F238E27FC236}">
                <a16:creationId xmlns:a16="http://schemas.microsoft.com/office/drawing/2014/main" id="{F3699175-F5D9-D141-8350-F2F6F0638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95" y="641847"/>
            <a:ext cx="8195310" cy="1062355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01B43E43-4AB2-464B-A968-61C55FFA2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700" y="2064643"/>
            <a:ext cx="8394502" cy="4483391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B1656918-E73A-6343-B272-6E9B45E531A5}"/>
              </a:ext>
            </a:extLst>
          </p:cNvPr>
          <p:cNvSpPr txBox="1">
            <a:spLocks noGrp="1"/>
          </p:cNvSpPr>
          <p:nvPr/>
        </p:nvSpPr>
        <p:spPr bwMode="auto">
          <a:xfrm>
            <a:off x="8139980" y="3169"/>
            <a:ext cx="758825" cy="36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algn="r"/>
            <a:fld id="{B00A6290-3BF5-1C49-B3F1-5D22246CABE0}" type="slidenum">
              <a:rPr lang="en-US" altLang="en-US" sz="2390">
                <a:solidFill>
                  <a:srgbClr val="FFFFFF"/>
                </a:solidFill>
              </a:rPr>
              <a:pPr algn="r"/>
              <a:t>7</a:t>
            </a:fld>
            <a:endParaRPr lang="en-US" altLang="en-US" sz="2390">
              <a:solidFill>
                <a:srgbClr val="FFFFFF"/>
              </a:solidFill>
            </a:endParaRPr>
          </a:p>
        </p:txBody>
      </p:sp>
      <p:pic>
        <p:nvPicPr>
          <p:cNvPr id="25604" name="Picture 4">
            <a:extLst>
              <a:ext uri="{FF2B5EF4-FFF2-40B4-BE49-F238E27FC236}">
                <a16:creationId xmlns:a16="http://schemas.microsoft.com/office/drawing/2014/main" id="{2F1550D0-F6C3-6E4A-B1BA-8914CB943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>
            <a:fillRect/>
          </a:stretch>
        </p:blipFill>
        <p:spPr bwMode="auto">
          <a:xfrm>
            <a:off x="0" y="1588"/>
            <a:ext cx="9105900" cy="682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157F1B8A-0A45-C84D-A644-D2F6EF9C005D}"/>
              </a:ext>
            </a:extLst>
          </p:cNvPr>
          <p:cNvSpPr/>
          <p:nvPr/>
        </p:nvSpPr>
        <p:spPr>
          <a:xfrm rot="2269684">
            <a:off x="6314630" y="3123247"/>
            <a:ext cx="1351666" cy="640263"/>
          </a:xfrm>
          <a:prstGeom prst="stripedRightArrow">
            <a:avLst/>
          </a:prstGeom>
          <a:solidFill>
            <a:srgbClr val="FF0000"/>
          </a:solidFill>
          <a:ln>
            <a:solidFill>
              <a:srgbClr val="00B0F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90"/>
          </a:p>
        </p:txBody>
      </p:sp>
      <p:sp>
        <p:nvSpPr>
          <p:cNvPr id="7" name="Striped Right Arrow 6">
            <a:extLst>
              <a:ext uri="{FF2B5EF4-FFF2-40B4-BE49-F238E27FC236}">
                <a16:creationId xmlns:a16="http://schemas.microsoft.com/office/drawing/2014/main" id="{FCFF41FE-3FFC-834C-B835-8F671C83EBBA}"/>
              </a:ext>
            </a:extLst>
          </p:cNvPr>
          <p:cNvSpPr/>
          <p:nvPr/>
        </p:nvSpPr>
        <p:spPr>
          <a:xfrm rot="662958">
            <a:off x="5953442" y="4251294"/>
            <a:ext cx="1351666" cy="640263"/>
          </a:xfrm>
          <a:prstGeom prst="stripedRightArrow">
            <a:avLst/>
          </a:prstGeom>
          <a:solidFill>
            <a:srgbClr val="FF0000"/>
          </a:solidFill>
          <a:ln>
            <a:solidFill>
              <a:srgbClr val="00B0F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90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9CCC566F-F9E3-1242-AEB9-F0E4EDA2A929}"/>
              </a:ext>
            </a:extLst>
          </p:cNvPr>
          <p:cNvSpPr/>
          <p:nvPr/>
        </p:nvSpPr>
        <p:spPr>
          <a:xfrm rot="4824190">
            <a:off x="7293335" y="2748808"/>
            <a:ext cx="1351666" cy="640263"/>
          </a:xfrm>
          <a:prstGeom prst="stripedRightArrow">
            <a:avLst/>
          </a:prstGeom>
          <a:solidFill>
            <a:srgbClr val="FF0000"/>
          </a:solidFill>
          <a:ln>
            <a:solidFill>
              <a:srgbClr val="00B0F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90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E2E35F3A-8849-F542-B161-9E37A0883835}"/>
              </a:ext>
            </a:extLst>
          </p:cNvPr>
          <p:cNvSpPr/>
          <p:nvPr/>
        </p:nvSpPr>
        <p:spPr>
          <a:xfrm rot="20905834">
            <a:off x="5934221" y="5228045"/>
            <a:ext cx="1351666" cy="640263"/>
          </a:xfrm>
          <a:prstGeom prst="stripedRightArrow">
            <a:avLst/>
          </a:prstGeom>
          <a:solidFill>
            <a:srgbClr val="FF0000"/>
          </a:solidFill>
          <a:ln>
            <a:solidFill>
              <a:srgbClr val="00B0F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90"/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6A2100B1-CD82-8640-8406-0BDAB3D97ED3}"/>
              </a:ext>
            </a:extLst>
          </p:cNvPr>
          <p:cNvSpPr/>
          <p:nvPr/>
        </p:nvSpPr>
        <p:spPr>
          <a:xfrm rot="19489924">
            <a:off x="7610165" y="5565535"/>
            <a:ext cx="692002" cy="460007"/>
          </a:xfrm>
          <a:prstGeom prst="stripedRightArrow">
            <a:avLst/>
          </a:prstGeom>
          <a:solidFill>
            <a:srgbClr val="FF0000"/>
          </a:solidFill>
          <a:ln>
            <a:solidFill>
              <a:srgbClr val="00B0F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90"/>
          </a:p>
        </p:txBody>
      </p:sp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5FCC67DC-0F8E-5A4D-96D8-2B46B43E9B4D}"/>
              </a:ext>
            </a:extLst>
          </p:cNvPr>
          <p:cNvSpPr/>
          <p:nvPr/>
        </p:nvSpPr>
        <p:spPr>
          <a:xfrm rot="1131034">
            <a:off x="1379425" y="3144358"/>
            <a:ext cx="5846248" cy="261788"/>
          </a:xfrm>
          <a:prstGeom prst="stripedRightArrow">
            <a:avLst/>
          </a:prstGeom>
          <a:solidFill>
            <a:srgbClr val="FF0000"/>
          </a:solidFill>
          <a:ln>
            <a:solidFill>
              <a:srgbClr val="00B0F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90"/>
          </a:p>
        </p:txBody>
      </p:sp>
    </p:spTree>
    <p:extLst>
      <p:ext uri="{BB962C8B-B14F-4D97-AF65-F5344CB8AC3E}">
        <p14:creationId xmlns:p14="http://schemas.microsoft.com/office/powerpoint/2010/main" val="377401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84FC3608-05CD-894A-B700-E20029F17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390F7-27DE-D740-AD0F-9B493CD545BE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26625" name="Rectangle 2">
            <a:extLst>
              <a:ext uri="{FF2B5EF4-FFF2-40B4-BE49-F238E27FC236}">
                <a16:creationId xmlns:a16="http://schemas.microsoft.com/office/drawing/2014/main" id="{1E9D64B6-4E9C-EC40-939C-357C5E3B9E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462" y="175940"/>
            <a:ext cx="8195310" cy="1062355"/>
          </a:xfrm>
        </p:spPr>
        <p:txBody>
          <a:bodyPr/>
          <a:lstStyle/>
          <a:p>
            <a:r>
              <a:rPr lang="en-US" altLang="en-US" dirty="0"/>
              <a:t>Importance of RE</a:t>
            </a:r>
          </a:p>
        </p:txBody>
      </p:sp>
      <p:sp>
        <p:nvSpPr>
          <p:cNvPr id="568323" name="Rectangle 3">
            <a:extLst>
              <a:ext uri="{FF2B5EF4-FFF2-40B4-BE49-F238E27FC236}">
                <a16:creationId xmlns:a16="http://schemas.microsoft.com/office/drawing/2014/main" id="{8BCCBB10-A9AD-D14E-92E2-4974747D6B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700" y="1574569"/>
            <a:ext cx="8394502" cy="5068319"/>
          </a:xfrm>
        </p:spPr>
        <p:txBody>
          <a:bodyPr>
            <a:normAutofit fontScale="62500" lnSpcReduction="20000"/>
          </a:bodyPr>
          <a:lstStyle/>
          <a:p>
            <a:pPr marL="364224" indent="-254957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600" b="1" dirty="0"/>
              <a:t>Problems</a:t>
            </a:r>
          </a:p>
          <a:p>
            <a:pPr marL="655603" lvl="1" indent="-245851" fontAlgn="auto">
              <a:spcAft>
                <a:spcPts val="0"/>
              </a:spcAft>
              <a:buFont typeface="Georgia"/>
              <a:buChar char="▫"/>
              <a:defRPr/>
            </a:pPr>
            <a:r>
              <a:rPr lang="en-US" dirty="0"/>
              <a:t>Increased reliance on software</a:t>
            </a:r>
          </a:p>
          <a:p>
            <a:pPr marL="919665" lvl="2" indent="-218534" fontAlgn="auto"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rgbClr val="0070C0"/>
                </a:solidFill>
              </a:rPr>
              <a:t>E.g. cars, dishwashers, cell phones, web services, …</a:t>
            </a:r>
          </a:p>
          <a:p>
            <a:pPr marL="655603" lvl="1" indent="-245851" fontAlgn="auto">
              <a:spcAft>
                <a:spcPts val="0"/>
              </a:spcAft>
              <a:buFont typeface="Georgia"/>
              <a:buChar char="▫"/>
              <a:defRPr/>
            </a:pPr>
            <a:r>
              <a:rPr lang="en-US" dirty="0"/>
              <a:t>Software now the biggest cost element for mission critical systems</a:t>
            </a:r>
          </a:p>
          <a:p>
            <a:pPr marL="919665" lvl="2" indent="-218534" fontAlgn="auto"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rgbClr val="0070C0"/>
                </a:solidFill>
              </a:rPr>
              <a:t>E.g. Boeing 777</a:t>
            </a:r>
          </a:p>
          <a:p>
            <a:pPr marL="655603" lvl="1" indent="-245851" fontAlgn="auto">
              <a:spcAft>
                <a:spcPts val="0"/>
              </a:spcAft>
              <a:buFont typeface="Georgia"/>
              <a:buChar char="▫"/>
              <a:defRPr/>
            </a:pPr>
            <a:r>
              <a:rPr lang="en-US" dirty="0"/>
              <a:t>Wastage on failed projects</a:t>
            </a:r>
          </a:p>
          <a:p>
            <a:pPr marL="919665" lvl="2" indent="-218534" fontAlgn="auto"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rgbClr val="0070C0"/>
                </a:solidFill>
              </a:rPr>
              <a:t>E.g. 1997 GAO report: $145 billion over 6 years on software that was never delivered</a:t>
            </a:r>
          </a:p>
          <a:p>
            <a:pPr marL="655603" lvl="1" indent="-245851" fontAlgn="auto">
              <a:spcAft>
                <a:spcPts val="0"/>
              </a:spcAft>
              <a:buFont typeface="Georgia"/>
              <a:buChar char="▫"/>
              <a:defRPr/>
            </a:pPr>
            <a:r>
              <a:rPr lang="en-US" dirty="0"/>
              <a:t>High consequences of failure</a:t>
            </a:r>
          </a:p>
          <a:p>
            <a:pPr marL="919665" lvl="2" indent="-218534" fontAlgn="auto"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rgbClr val="0070C0"/>
                </a:solidFill>
              </a:rPr>
              <a:t>E.g. Ariane 5: $500 million payload</a:t>
            </a:r>
          </a:p>
          <a:p>
            <a:pPr marL="919665" lvl="2" indent="-218534" fontAlgn="auto"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rgbClr val="0070C0"/>
                </a:solidFill>
              </a:rPr>
              <a:t>E.g. Intel Pentium bug: $475 million</a:t>
            </a:r>
          </a:p>
          <a:p>
            <a:pPr marL="919665" lvl="2" indent="-218534" fontAlgn="auto">
              <a:spcAft>
                <a:spcPts val="0"/>
              </a:spcAft>
              <a:buFont typeface="Wingdings 2"/>
              <a:buChar char=""/>
              <a:defRPr/>
            </a:pPr>
            <a:endParaRPr lang="en-US" dirty="0"/>
          </a:p>
          <a:p>
            <a:pPr marL="364224" indent="-254957" fontAlgn="auto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600" b="1" dirty="0"/>
              <a:t>Key factors:</a:t>
            </a:r>
          </a:p>
          <a:p>
            <a:pPr marL="655603" lvl="1" indent="-245851" fontAlgn="auto">
              <a:spcAft>
                <a:spcPts val="0"/>
              </a:spcAft>
              <a:buFont typeface="Georgia"/>
              <a:buChar char="▫"/>
              <a:defRPr/>
            </a:pPr>
            <a:r>
              <a:rPr lang="en-US" dirty="0"/>
              <a:t>Certification costs</a:t>
            </a:r>
          </a:p>
          <a:p>
            <a:pPr marL="919665" lvl="2" indent="-218534" fontAlgn="auto"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rgbClr val="0070C0"/>
                </a:solidFill>
              </a:rPr>
              <a:t>E.g. Boeing 777:  &gt;40% of software budget spent on testing </a:t>
            </a:r>
          </a:p>
          <a:p>
            <a:pPr marL="655603" lvl="1" indent="-245851" fontAlgn="auto">
              <a:spcAft>
                <a:spcPts val="0"/>
              </a:spcAft>
              <a:buFont typeface="Georgia"/>
              <a:buChar char="▫"/>
              <a:defRPr/>
            </a:pPr>
            <a:r>
              <a:rPr lang="en-US" dirty="0"/>
              <a:t>Re-work from defect removal</a:t>
            </a:r>
          </a:p>
          <a:p>
            <a:pPr marL="919665" lvl="2" indent="-218534" fontAlgn="auto"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rgbClr val="0070C0"/>
                </a:solidFill>
              </a:rPr>
              <a:t>E.g. Motorola: 60-80% of software budget (was) spent on re-work</a:t>
            </a:r>
          </a:p>
          <a:p>
            <a:pPr marL="655603" lvl="1" indent="-245851" fontAlgn="auto">
              <a:spcAft>
                <a:spcPts val="0"/>
              </a:spcAft>
              <a:buFont typeface="Georgia"/>
              <a:buChar char="▫"/>
              <a:defRPr/>
            </a:pPr>
            <a:r>
              <a:rPr lang="en-US" dirty="0"/>
              <a:t>Changing Requirements</a:t>
            </a:r>
          </a:p>
          <a:p>
            <a:pPr marL="919665" lvl="2" indent="-218534" fontAlgn="auto"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rgbClr val="0070C0"/>
                </a:solidFill>
              </a:rPr>
              <a:t>E.g. California DMV system</a:t>
            </a:r>
          </a:p>
        </p:txBody>
      </p:sp>
    </p:spTree>
    <p:extLst>
      <p:ext uri="{BB962C8B-B14F-4D97-AF65-F5344CB8AC3E}">
        <p14:creationId xmlns:p14="http://schemas.microsoft.com/office/powerpoint/2010/main" val="1372565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840B1-AAA2-934A-B5ED-26B12F54D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61" y="247948"/>
            <a:ext cx="8738343" cy="1062355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/>
              <a:t>Definition of Requirements Engineering</a:t>
            </a:r>
          </a:p>
        </p:txBody>
      </p:sp>
      <p:sp>
        <p:nvSpPr>
          <p:cNvPr id="38" name="Slide Number Placeholder 22">
            <a:extLst>
              <a:ext uri="{FF2B5EF4-FFF2-40B4-BE49-F238E27FC236}">
                <a16:creationId xmlns:a16="http://schemas.microsoft.com/office/drawing/2014/main" id="{4E469411-9FB4-974C-ADE3-0A2281225C5E}"/>
              </a:ext>
            </a:extLst>
          </p:cNvPr>
          <p:cNvSpPr txBox="1">
            <a:spLocks/>
          </p:cNvSpPr>
          <p:nvPr/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Georgia" panose="02040502050405020303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9B795E-9BEA-7F46-B128-5B99E0E620E2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6C7D5B2-46EE-6241-9870-86F770F1C773}"/>
              </a:ext>
            </a:extLst>
          </p:cNvPr>
          <p:cNvSpPr txBox="1">
            <a:spLocks/>
          </p:cNvSpPr>
          <p:nvPr/>
        </p:nvSpPr>
        <p:spPr bwMode="auto">
          <a:xfrm>
            <a:off x="357188" y="2071688"/>
            <a:ext cx="8429625" cy="450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anose="02040502050405020303" pitchFamily="18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fontAlgn="base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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fontAlgn="base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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fontAlgn="base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 kern="1200">
                <a:solidFill>
                  <a:srgbClr val="A04DA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SzTx/>
              <a:buFont typeface="Georgia" panose="02040502050405020303" pitchFamily="18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40" name="Text Box 2">
            <a:extLst>
              <a:ext uri="{FF2B5EF4-FFF2-40B4-BE49-F238E27FC236}">
                <a16:creationId xmlns:a16="http://schemas.microsoft.com/office/drawing/2014/main" id="{4A520F74-A735-8241-AD4C-E06A6584E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133600"/>
            <a:ext cx="4114800" cy="3416300"/>
          </a:xfrm>
          <a:prstGeom prst="rect">
            <a:avLst/>
          </a:prstGeom>
          <a:solidFill>
            <a:srgbClr val="FBFAC9"/>
          </a:solidFill>
          <a:ln w="28575">
            <a:solidFill>
              <a:sysClr val="windowText" lastClr="000000"/>
            </a:solidFill>
            <a:miter lim="800000"/>
            <a:headEnd/>
            <a:tailEnd/>
          </a:ln>
          <a:effectLst>
            <a:outerShdw dist="35921" dir="2700000" algn="ctr" rotWithShape="0">
              <a:srgbClr val="DEDEDE"/>
            </a:outerShdw>
          </a:effectLst>
        </p:spPr>
        <p:txBody>
          <a:bodyPr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Requirements Engineering (RE)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is a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set of activities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concerned with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identifying and communicating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of a software-intensive system, and the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contexts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in which it will be used. Hence, RE acts as the bridge between the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real world needs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of users, customers, and other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constituencies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affected by a software system, and the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capabilities and opportunities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afforded by software-intensive technologies</a:t>
            </a:r>
          </a:p>
        </p:txBody>
      </p:sp>
      <p:sp>
        <p:nvSpPr>
          <p:cNvPr id="41" name="Text Box 3">
            <a:extLst>
              <a:ext uri="{FF2B5EF4-FFF2-40B4-BE49-F238E27FC236}">
                <a16:creationId xmlns:a16="http://schemas.microsoft.com/office/drawing/2014/main" id="{F4C4B897-C945-774E-AF46-FCCEE5E0E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676400"/>
            <a:ext cx="1373188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  <a:t>Not a phase </a:t>
            </a:r>
            <a:b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</a:br>
            <a: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  <a:t>or stage!</a:t>
            </a: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2" name="Line 4">
            <a:extLst>
              <a:ext uri="{FF2B5EF4-FFF2-40B4-BE49-F238E27FC236}">
                <a16:creationId xmlns:a16="http://schemas.microsoft.com/office/drawing/2014/main" id="{55FC5E4C-4101-8C47-BDCF-F84BF088F94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24000" y="2057400"/>
            <a:ext cx="1371600" cy="533400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Line 5">
            <a:extLst>
              <a:ext uri="{FF2B5EF4-FFF2-40B4-BE49-F238E27FC236}">
                <a16:creationId xmlns:a16="http://schemas.microsoft.com/office/drawing/2014/main" id="{EC49E7F2-C7D5-0346-814B-08FF653228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28800" y="2895600"/>
            <a:ext cx="914400" cy="76200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Box 6">
            <a:extLst>
              <a:ext uri="{FF2B5EF4-FFF2-40B4-BE49-F238E27FC236}">
                <a16:creationId xmlns:a16="http://schemas.microsoft.com/office/drawing/2014/main" id="{2BF840E1-4889-404E-8B6B-7AA493032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813" y="2601913"/>
            <a:ext cx="1592262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  <a:t>Communication</a:t>
            </a:r>
            <a:b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</a:br>
            <a: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  <a:t>is as important</a:t>
            </a:r>
            <a:b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</a:br>
            <a: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  <a:t>as the analysis</a:t>
            </a: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5" name="Line 7">
            <a:extLst>
              <a:ext uri="{FF2B5EF4-FFF2-40B4-BE49-F238E27FC236}">
                <a16:creationId xmlns:a16="http://schemas.microsoft.com/office/drawing/2014/main" id="{86B4E211-98D0-4A40-8B00-A7ACD33EB1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3200400"/>
            <a:ext cx="1295400" cy="914400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 Box 8">
            <a:extLst>
              <a:ext uri="{FF2B5EF4-FFF2-40B4-BE49-F238E27FC236}">
                <a16:creationId xmlns:a16="http://schemas.microsoft.com/office/drawing/2014/main" id="{8A1014AC-3B7D-644F-A8AC-CA9E13E76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038600"/>
            <a:ext cx="213360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  <a:t>Quality means </a:t>
            </a:r>
            <a:b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</a:br>
            <a: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  <a:t>fitness-for-purpose.</a:t>
            </a:r>
            <a:b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</a:br>
            <a: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  <a:t>Cannot say anything</a:t>
            </a:r>
            <a:b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</a:br>
            <a: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  <a:t>about quality unless you understand the purpose</a:t>
            </a: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7" name="Line 9">
            <a:extLst>
              <a:ext uri="{FF2B5EF4-FFF2-40B4-BE49-F238E27FC236}">
                <a16:creationId xmlns:a16="http://schemas.microsoft.com/office/drawing/2014/main" id="{B7D2A927-E29A-6847-A612-F232E983F6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81600" y="2895600"/>
            <a:ext cx="1752600" cy="457200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 Box 10">
            <a:extLst>
              <a:ext uri="{FF2B5EF4-FFF2-40B4-BE49-F238E27FC236}">
                <a16:creationId xmlns:a16="http://schemas.microsoft.com/office/drawing/2014/main" id="{D32BCB68-A20D-9445-A610-92D4C4EAF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644775"/>
            <a:ext cx="2133600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  <a:t>Designers need to</a:t>
            </a:r>
            <a:b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</a:br>
            <a: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  <a:t>know how and where</a:t>
            </a:r>
            <a:b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</a:br>
            <a: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  <a:t>the system will be used</a:t>
            </a: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9" name="Line 11">
            <a:extLst>
              <a:ext uri="{FF2B5EF4-FFF2-40B4-BE49-F238E27FC236}">
                <a16:creationId xmlns:a16="http://schemas.microsoft.com/office/drawing/2014/main" id="{391BF8C1-99FD-6E46-8737-AE6FDC4BBC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3962400"/>
            <a:ext cx="685800" cy="228600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 Box 12">
            <a:extLst>
              <a:ext uri="{FF2B5EF4-FFF2-40B4-BE49-F238E27FC236}">
                <a16:creationId xmlns:a16="http://schemas.microsoft.com/office/drawing/2014/main" id="{86B70568-CE74-0F41-BCFE-030481FC8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105400"/>
            <a:ext cx="21336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  <a:t>…and partly about</a:t>
            </a:r>
          </a:p>
          <a:p>
            <a:pPr algn="ctr" eaLnBrk="1" hangingPunct="1"/>
            <a: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  <a:t>what is possible</a:t>
            </a: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1" name="Line 13">
            <a:extLst>
              <a:ext uri="{FF2B5EF4-FFF2-40B4-BE49-F238E27FC236}">
                <a16:creationId xmlns:a16="http://schemas.microsoft.com/office/drawing/2014/main" id="{EE859B66-4737-FB47-95DE-1C5ADBFA3D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4800600"/>
            <a:ext cx="838200" cy="457200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Line 14">
            <a:extLst>
              <a:ext uri="{FF2B5EF4-FFF2-40B4-BE49-F238E27FC236}">
                <a16:creationId xmlns:a16="http://schemas.microsoft.com/office/drawing/2014/main" id="{6096D3C3-0CA4-C44A-80F9-0693AB9019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4648200"/>
            <a:ext cx="685800" cy="1219200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 Box 15">
            <a:extLst>
              <a:ext uri="{FF2B5EF4-FFF2-40B4-BE49-F238E27FC236}">
                <a16:creationId xmlns:a16="http://schemas.microsoft.com/office/drawing/2014/main" id="{29963ABF-2B8B-5746-9460-7B2FCDEB7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867400"/>
            <a:ext cx="39624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  <a:t>Need to identify all the stakeholders - not just the customer and user</a:t>
            </a: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 Box 16">
            <a:extLst>
              <a:ext uri="{FF2B5EF4-FFF2-40B4-BE49-F238E27FC236}">
                <a16:creationId xmlns:a16="http://schemas.microsoft.com/office/drawing/2014/main" id="{8E0E8855-94B2-A745-B09C-82EA67BDC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4038600"/>
            <a:ext cx="2133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  <a:t>Requirements are</a:t>
            </a:r>
            <a:b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</a:br>
            <a: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  <a:t>partly about what</a:t>
            </a:r>
            <a:b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</a:br>
            <a:r>
              <a:rPr lang="en-US" altLang="en-US" sz="1600">
                <a:solidFill>
                  <a:srgbClr val="003399"/>
                </a:solidFill>
                <a:latin typeface="Comic Sans MS" panose="030F0902030302020204" pitchFamily="66" charset="0"/>
              </a:rPr>
              <a:t>is needed…</a:t>
            </a: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9904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2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3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4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5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Macintosh HD:Users:sommervi:WebSites:Presentations:DarkA4.pot</Template>
  <TotalTime>4484</TotalTime>
  <Pages>24</Pages>
  <Words>3287</Words>
  <Application>Microsoft Macintosh PowerPoint</Application>
  <PresentationFormat>Custom</PresentationFormat>
  <Paragraphs>689</Paragraphs>
  <Slides>57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77" baseType="lpstr">
      <vt:lpstr>Arial</vt:lpstr>
      <vt:lpstr>Arial Black</vt:lpstr>
      <vt:lpstr>Calibri</vt:lpstr>
      <vt:lpstr>Comic Sans MS</vt:lpstr>
      <vt:lpstr>Consolas</vt:lpstr>
      <vt:lpstr>Corbel</vt:lpstr>
      <vt:lpstr>Courier</vt:lpstr>
      <vt:lpstr>Georgia</vt:lpstr>
      <vt:lpstr>Helvetica</vt:lpstr>
      <vt:lpstr>Monotype Sorts</vt:lpstr>
      <vt:lpstr>Palatino</vt:lpstr>
      <vt:lpstr>Times</vt:lpstr>
      <vt:lpstr>Times New Roman</vt:lpstr>
      <vt:lpstr>Wingdings</vt:lpstr>
      <vt:lpstr>Wingdings 2</vt:lpstr>
      <vt:lpstr>Wingdings 3</vt:lpstr>
      <vt:lpstr>Module</vt:lpstr>
      <vt:lpstr>1_Module</vt:lpstr>
      <vt:lpstr>Document</vt:lpstr>
      <vt:lpstr>Microsoft Visio Drawing</vt:lpstr>
      <vt:lpstr> Lecture 4  Requirements Engineering    </vt:lpstr>
      <vt:lpstr>Agenda </vt:lpstr>
      <vt:lpstr>Where is Requirements Engineering standing?</vt:lpstr>
      <vt:lpstr>What is Requirements Engineering? </vt:lpstr>
      <vt:lpstr>Where are Requirements Engineers standing?</vt:lpstr>
      <vt:lpstr>Where are Requirements Engineers standing?</vt:lpstr>
      <vt:lpstr>PowerPoint Presentation</vt:lpstr>
      <vt:lpstr>Importance of RE</vt:lpstr>
      <vt:lpstr>Definition of Requirements Engineering</vt:lpstr>
      <vt:lpstr>Types of Requirements</vt:lpstr>
      <vt:lpstr>Types of Requirements</vt:lpstr>
      <vt:lpstr>Problem Domain vs. Solution Domain</vt:lpstr>
      <vt:lpstr>Separate the problem from the solution</vt:lpstr>
      <vt:lpstr>But design changes the world…</vt:lpstr>
      <vt:lpstr>Intertwining of problems and solutions</vt:lpstr>
      <vt:lpstr>A problem to describe…</vt:lpstr>
      <vt:lpstr>But we can also move the boundaries…</vt:lpstr>
      <vt:lpstr>What are requirements?</vt:lpstr>
      <vt:lpstr>Fitness for purpose?</vt:lpstr>
      <vt:lpstr>Another Example</vt:lpstr>
      <vt:lpstr>Setting the Boundaries</vt:lpstr>
      <vt:lpstr>PowerPoint Presentation</vt:lpstr>
      <vt:lpstr>PowerPoint Presentation</vt:lpstr>
      <vt:lpstr>PowerPoint Presentation</vt:lpstr>
      <vt:lpstr>Requirements Elicitation Techniques</vt:lpstr>
      <vt:lpstr>Requirements Elicitation Techniques</vt:lpstr>
      <vt:lpstr>Interviews</vt:lpstr>
      <vt:lpstr>Interviewing Tips</vt:lpstr>
      <vt:lpstr>Surveys and Questionnaires</vt:lpstr>
      <vt:lpstr>Meetings</vt:lpstr>
      <vt:lpstr>Group Elicitation Techniques</vt:lpstr>
      <vt:lpstr>PowerPoint Presentation</vt:lpstr>
      <vt:lpstr>Requirements Specification Techniques</vt:lpstr>
      <vt:lpstr>Natural Language</vt:lpstr>
      <vt:lpstr>Problems with NL specification</vt:lpstr>
      <vt:lpstr>Alternatives to NL specification</vt:lpstr>
      <vt:lpstr>PowerPoint Presentation</vt:lpstr>
      <vt:lpstr>PowerPoint Presentation</vt:lpstr>
      <vt:lpstr>Use Case Diagrams</vt:lpstr>
      <vt:lpstr>Use Case Diagrams</vt:lpstr>
      <vt:lpstr>How to find use cases?</vt:lpstr>
      <vt:lpstr>Use Case Associations </vt:lpstr>
      <vt:lpstr>&lt;&lt;Include&gt;&gt;: Functional Decomposition</vt:lpstr>
      <vt:lpstr>&lt;&lt;Include&gt;&gt;: Reuse of Existing Functionality</vt:lpstr>
      <vt:lpstr>&lt;Extend&gt;&gt; Association  for Use Cases</vt:lpstr>
      <vt:lpstr>Generalization in use cases</vt:lpstr>
      <vt:lpstr>PowerPoint Presentation</vt:lpstr>
      <vt:lpstr>Use Case Modeling </vt:lpstr>
      <vt:lpstr>Why we should ask why?</vt:lpstr>
      <vt:lpstr>Why we should ask why?</vt:lpstr>
      <vt:lpstr>Why Goal-Oriented Requirements Engineering (GORE)?</vt:lpstr>
      <vt:lpstr>Goal Models</vt:lpstr>
      <vt:lpstr>i* Notation Legend</vt:lpstr>
      <vt:lpstr>Goal Model Evaluation</vt:lpstr>
      <vt:lpstr>Agenda </vt:lpstr>
      <vt:lpstr>NFR Trade-offs</vt:lpstr>
      <vt:lpstr>Source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</dc:title>
  <dc:subject/>
  <dc:creator/>
  <cp:keywords/>
  <dc:description/>
  <cp:lastModifiedBy>Hesam Esfahani</cp:lastModifiedBy>
  <cp:revision>168</cp:revision>
  <cp:lastPrinted>2000-03-27T07:45:53Z</cp:lastPrinted>
  <dcterms:created xsi:type="dcterms:W3CDTF">1995-12-08T17:21:36Z</dcterms:created>
  <dcterms:modified xsi:type="dcterms:W3CDTF">2019-02-27T04:34:01Z</dcterms:modified>
</cp:coreProperties>
</file>